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92" r:id="rId5"/>
    <p:sldMasterId id="2147483693" r:id="rId6"/>
    <p:sldMasterId id="2147483694"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Lst>
  <p:sldSz cy="5143500" cx="9144000"/>
  <p:notesSz cx="6858000" cy="9144000"/>
  <p:embeddedFontLst>
    <p:embeddedFont>
      <p:font typeface="Dosis"/>
      <p:regular r:id="rId22"/>
      <p:bold r:id="rId23"/>
    </p:embeddedFont>
    <p:embeddedFont>
      <p:font typeface="Roboto Black"/>
      <p:bold r:id="rId24"/>
      <p:boldItalic r:id="rId25"/>
    </p:embeddedFont>
    <p:embeddedFont>
      <p:font typeface="Roboto Thin"/>
      <p:regular r:id="rId26"/>
      <p:bold r:id="rId27"/>
      <p:italic r:id="rId28"/>
      <p:boldItalic r:id="rId29"/>
    </p:embeddedFon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146A18D-465E-4BC6-A578-983F5AA7B559}">
  <a:tblStyle styleId="{8146A18D-465E-4BC6-A578-983F5AA7B559}"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font" Target="fonts/Dosis-regular.fntdata"/><Relationship Id="rId21" Type="http://schemas.openxmlformats.org/officeDocument/2006/relationships/slide" Target="slides/slide13.xml"/><Relationship Id="rId24" Type="http://schemas.openxmlformats.org/officeDocument/2006/relationships/font" Target="fonts/RobotoBlack-bold.fntdata"/><Relationship Id="rId23" Type="http://schemas.openxmlformats.org/officeDocument/2006/relationships/font" Target="fonts/Dosi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RobotoThin-regular.fntdata"/><Relationship Id="rId25" Type="http://schemas.openxmlformats.org/officeDocument/2006/relationships/font" Target="fonts/RobotoBlack-boldItalic.fntdata"/><Relationship Id="rId28" Type="http://schemas.openxmlformats.org/officeDocument/2006/relationships/font" Target="fonts/RobotoThin-italic.fntdata"/><Relationship Id="rId27" Type="http://schemas.openxmlformats.org/officeDocument/2006/relationships/font" Target="fonts/RobotoThin-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font" Target="fonts/RobotoThin-boldItalic.fntdata"/><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3.xml"/><Relationship Id="rId33" Type="http://schemas.openxmlformats.org/officeDocument/2006/relationships/font" Target="fonts/Roboto-boldItalic.fntdata"/><Relationship Id="rId10" Type="http://schemas.openxmlformats.org/officeDocument/2006/relationships/slide" Target="slides/slide2.xml"/><Relationship Id="rId32" Type="http://schemas.openxmlformats.org/officeDocument/2006/relationships/font" Target="fonts/Roboto-italic.fntdata"/><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2.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p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0" name="Google Shape;29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8" name="Shape 348"/>
        <p:cNvGrpSpPr/>
        <p:nvPr/>
      </p:nvGrpSpPr>
      <p:grpSpPr>
        <a:xfrm>
          <a:off x="0" y="0"/>
          <a:ext cx="0" cy="0"/>
          <a:chOff x="0" y="0"/>
          <a:chExt cx="0" cy="0"/>
        </a:xfrm>
      </p:grpSpPr>
      <p:sp>
        <p:nvSpPr>
          <p:cNvPr id="349" name="Google Shape;349;g3f08923e4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3f08923e46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g3f08923e46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g3f08923e46_0_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2" name="Shape 362"/>
        <p:cNvGrpSpPr/>
        <p:nvPr/>
      </p:nvGrpSpPr>
      <p:grpSpPr>
        <a:xfrm>
          <a:off x="0" y="0"/>
          <a:ext cx="0" cy="0"/>
          <a:chOff x="0" y="0"/>
          <a:chExt cx="0" cy="0"/>
        </a:xfrm>
      </p:grpSpPr>
      <p:sp>
        <p:nvSpPr>
          <p:cNvPr id="363" name="Google Shape;363;g3f08923e46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4" name="Google Shape;364;g3f08923e46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g3f08923e4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9" name="Google Shape;369;g3f08923e46_0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4" name="Shape 294"/>
        <p:cNvGrpSpPr/>
        <p:nvPr/>
      </p:nvGrpSpPr>
      <p:grpSpPr>
        <a:xfrm>
          <a:off x="0" y="0"/>
          <a:ext cx="0" cy="0"/>
          <a:chOff x="0" y="0"/>
          <a:chExt cx="0" cy="0"/>
        </a:xfrm>
      </p:grpSpPr>
      <p:sp>
        <p:nvSpPr>
          <p:cNvPr id="295" name="Google Shape;295;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0" name="Shape 300"/>
        <p:cNvGrpSpPr/>
        <p:nvPr/>
      </p:nvGrpSpPr>
      <p:grpSpPr>
        <a:xfrm>
          <a:off x="0" y="0"/>
          <a:ext cx="0" cy="0"/>
          <a:chOff x="0" y="0"/>
          <a:chExt cx="0" cy="0"/>
        </a:xfrm>
      </p:grpSpPr>
      <p:sp>
        <p:nvSpPr>
          <p:cNvPr id="301" name="Google Shape;301;p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7" name="Google Shape;30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2" name="Shape 312"/>
        <p:cNvGrpSpPr/>
        <p:nvPr/>
      </p:nvGrpSpPr>
      <p:grpSpPr>
        <a:xfrm>
          <a:off x="0" y="0"/>
          <a:ext cx="0" cy="0"/>
          <a:chOff x="0" y="0"/>
          <a:chExt cx="0" cy="0"/>
        </a:xfrm>
      </p:grpSpPr>
      <p:sp>
        <p:nvSpPr>
          <p:cNvPr id="313" name="Google Shape;313;g3f08923e4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4" name="Google Shape;314;g3f08923e4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3f08923e46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2" name="Google Shape;322;g3f08923e46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3f08923e4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3f08923e46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3" name="Shape 333"/>
        <p:cNvGrpSpPr/>
        <p:nvPr/>
      </p:nvGrpSpPr>
      <p:grpSpPr>
        <a:xfrm>
          <a:off x="0" y="0"/>
          <a:ext cx="0" cy="0"/>
          <a:chOff x="0" y="0"/>
          <a:chExt cx="0" cy="0"/>
        </a:xfrm>
      </p:grpSpPr>
      <p:sp>
        <p:nvSpPr>
          <p:cNvPr id="334" name="Google Shape;334;g3f08923e46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 name="Google Shape;335;g3f08923e46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1" name="Shape 341"/>
        <p:cNvGrpSpPr/>
        <p:nvPr/>
      </p:nvGrpSpPr>
      <p:grpSpPr>
        <a:xfrm>
          <a:off x="0" y="0"/>
          <a:ext cx="0" cy="0"/>
          <a:chOff x="0" y="0"/>
          <a:chExt cx="0" cy="0"/>
        </a:xfrm>
      </p:grpSpPr>
      <p:sp>
        <p:nvSpPr>
          <p:cNvPr id="342" name="Google Shape;342;g3f08923e46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 name="Google Shape;343;g3f08923e46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Column">
  <p:cSld name="CUSTOM_3">
    <p:spTree>
      <p:nvGrpSpPr>
        <p:cNvPr id="41" name="Shape 41"/>
        <p:cNvGrpSpPr/>
        <p:nvPr/>
      </p:nvGrpSpPr>
      <p:grpSpPr>
        <a:xfrm>
          <a:off x="0" y="0"/>
          <a:ext cx="0" cy="0"/>
          <a:chOff x="0" y="0"/>
          <a:chExt cx="0" cy="0"/>
        </a:xfrm>
      </p:grpSpPr>
      <p:sp>
        <p:nvSpPr>
          <p:cNvPr id="42" name="Google Shape;42;p11"/>
          <p:cNvSpPr/>
          <p:nvPr/>
        </p:nvSpPr>
        <p:spPr>
          <a:xfrm>
            <a:off x="469025"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43" name="Google Shape;43;p11"/>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44" name="Google Shape;44;p11"/>
          <p:cNvSpPr/>
          <p:nvPr/>
        </p:nvSpPr>
        <p:spPr>
          <a:xfrm>
            <a:off x="469003" y="489950"/>
            <a:ext cx="3541048"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45" name="Google Shape;45;p11"/>
          <p:cNvSpPr/>
          <p:nvPr/>
        </p:nvSpPr>
        <p:spPr>
          <a:xfrm>
            <a:off x="4841000" y="2498625"/>
            <a:ext cx="383630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with important notes and thoughts.</a:t>
            </a:r>
            <a:endParaRPr b="0" i="0" sz="1000" u="none" cap="none" strike="noStrike">
              <a:solidFill>
                <a:srgbClr val="000000"/>
              </a:solidFill>
              <a:latin typeface="Dosis"/>
              <a:ea typeface="Dosis"/>
              <a:cs typeface="Dosis"/>
              <a:sym typeface="Dosis"/>
            </a:endParaRPr>
          </a:p>
        </p:txBody>
      </p:sp>
      <p:sp>
        <p:nvSpPr>
          <p:cNvPr id="46" name="Google Shape;46;p11"/>
          <p:cNvSpPr/>
          <p:nvPr/>
        </p:nvSpPr>
        <p:spPr>
          <a:xfrm>
            <a:off x="4841000"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47" name="Google Shape;47;p11"/>
          <p:cNvSpPr/>
          <p:nvPr/>
        </p:nvSpPr>
        <p:spPr>
          <a:xfrm>
            <a:off x="469025" y="3269525"/>
            <a:ext cx="383630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Column">
  <p:cSld name="CUSTOM_4">
    <p:spTree>
      <p:nvGrpSpPr>
        <p:cNvPr id="48" name="Shape 48"/>
        <p:cNvGrpSpPr/>
        <p:nvPr/>
      </p:nvGrpSpPr>
      <p:grpSpPr>
        <a:xfrm>
          <a:off x="0" y="0"/>
          <a:ext cx="0" cy="0"/>
          <a:chOff x="0" y="0"/>
          <a:chExt cx="0" cy="0"/>
        </a:xfrm>
      </p:grpSpPr>
      <p:sp>
        <p:nvSpPr>
          <p:cNvPr id="49" name="Google Shape;49;p12"/>
          <p:cNvSpPr/>
          <p:nvPr/>
        </p:nvSpPr>
        <p:spPr>
          <a:xfrm>
            <a:off x="469025" y="1083775"/>
            <a:ext cx="818472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50" name="Google Shape;50;p12"/>
          <p:cNvSpPr/>
          <p:nvPr/>
        </p:nvSpPr>
        <p:spPr>
          <a:xfrm>
            <a:off x="469025" y="3269525"/>
            <a:ext cx="2460126" cy="151804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1" name="Google Shape;51;p12"/>
          <p:cNvSpPr/>
          <p:nvPr/>
        </p:nvSpPr>
        <p:spPr>
          <a:xfrm>
            <a:off x="469031" y="2466975"/>
            <a:ext cx="2460126"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2" name="Google Shape;52;p12"/>
          <p:cNvSpPr/>
          <p:nvPr/>
        </p:nvSpPr>
        <p:spPr>
          <a:xfrm>
            <a:off x="3345275" y="3261725"/>
            <a:ext cx="2458992"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Quickly maximize timely </a:t>
            </a:r>
            <a:r>
              <a:rPr b="0" i="0" lang="en" sz="1100" u="none" cap="none" strike="noStrike">
                <a:solidFill>
                  <a:srgbClr val="FA726E"/>
                </a:solidFill>
                <a:latin typeface="Dosis"/>
                <a:ea typeface="Dosis"/>
                <a:cs typeface="Dosis"/>
                <a:sym typeface="Dosis"/>
              </a:rPr>
              <a:t>deliverables for real-time</a:t>
            </a:r>
            <a:r>
              <a:rPr b="0" i="0" lang="en" sz="1100" u="none" cap="none" strike="noStrike">
                <a:solidFill>
                  <a:srgbClr val="295269"/>
                </a:solidFill>
                <a:latin typeface="Dosis"/>
                <a:ea typeface="Dosis"/>
                <a:cs typeface="Dosis"/>
                <a:sym typeface="Dosis"/>
              </a:rPr>
              <a:t>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3" name="Google Shape;53;p12"/>
          <p:cNvSpPr/>
          <p:nvPr/>
        </p:nvSpPr>
        <p:spPr>
          <a:xfrm>
            <a:off x="3345273" y="2463626"/>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4" name="Google Shape;54;p12"/>
          <p:cNvSpPr/>
          <p:nvPr/>
        </p:nvSpPr>
        <p:spPr>
          <a:xfrm>
            <a:off x="6193600" y="3261725"/>
            <a:ext cx="2460126" cy="151918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a:t>
            </a:r>
            <a:r>
              <a:rPr b="0" i="0" lang="en" sz="1100" u="none" cap="none" strike="noStrike">
                <a:solidFill>
                  <a:srgbClr val="FA726E"/>
                </a:solidFill>
                <a:latin typeface="Dosis"/>
                <a:ea typeface="Dosis"/>
                <a:cs typeface="Dosis"/>
                <a:sym typeface="Dosis"/>
              </a:rPr>
              <a:t>unleash</a:t>
            </a:r>
            <a:r>
              <a:rPr b="0" i="0" lang="en" sz="1100" u="none" cap="none" strike="noStrik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
        <p:nvSpPr>
          <p:cNvPr id="55" name="Google Shape;55;p12"/>
          <p:cNvSpPr/>
          <p:nvPr/>
        </p:nvSpPr>
        <p:spPr>
          <a:xfrm>
            <a:off x="6220375" y="2460275"/>
            <a:ext cx="2458992" cy="593838"/>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1800"/>
              <a:buFont typeface="Arial"/>
              <a:buNone/>
            </a:pPr>
            <a:r>
              <a:rPr b="0" i="0" lang="en" sz="1800" u="none" cap="none" strike="noStrike">
                <a:solidFill>
                  <a:srgbClr val="295269"/>
                </a:solidFill>
                <a:latin typeface="Dosis"/>
                <a:ea typeface="Dosis"/>
                <a:cs typeface="Dosis"/>
                <a:sym typeface="Dosis"/>
              </a:rPr>
              <a:t>Key statement goes here important notes.</a:t>
            </a:r>
            <a:endParaRPr b="0" i="0" sz="1000" u="none" cap="none" strike="noStrike">
              <a:solidFill>
                <a:srgbClr val="000000"/>
              </a:solidFill>
              <a:latin typeface="Dosis"/>
              <a:ea typeface="Dosis"/>
              <a:cs typeface="Dosis"/>
              <a:sym typeface="Dosis"/>
            </a:endParaRPr>
          </a:p>
        </p:txBody>
      </p:sp>
      <p:sp>
        <p:nvSpPr>
          <p:cNvPr id="56" name="Google Shape;56;p12"/>
          <p:cNvSpPr/>
          <p:nvPr/>
        </p:nvSpPr>
        <p:spPr>
          <a:xfrm>
            <a:off x="469007" y="489950"/>
            <a:ext cx="3036225"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Column">
  <p:cSld name="CUSTOM_20">
    <p:spTree>
      <p:nvGrpSpPr>
        <p:cNvPr id="57" name="Shape 57"/>
        <p:cNvGrpSpPr/>
        <p:nvPr/>
      </p:nvGrpSpPr>
      <p:grpSpPr>
        <a:xfrm>
          <a:off x="0" y="0"/>
          <a:ext cx="0" cy="0"/>
          <a:chOff x="0" y="0"/>
          <a:chExt cx="0" cy="0"/>
        </a:xfrm>
      </p:grpSpPr>
      <p:sp>
        <p:nvSpPr>
          <p:cNvPr id="58" name="Google Shape;58;p13"/>
          <p:cNvSpPr/>
          <p:nvPr/>
        </p:nvSpPr>
        <p:spPr>
          <a:xfrm>
            <a:off x="536150"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59" name="Google Shape;59;p13"/>
          <p:cNvSpPr/>
          <p:nvPr/>
        </p:nvSpPr>
        <p:spPr>
          <a:xfrm>
            <a:off x="536150"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0" name="Google Shape;60;p13"/>
          <p:cNvCxnSpPr/>
          <p:nvPr/>
        </p:nvCxnSpPr>
        <p:spPr>
          <a:xfrm>
            <a:off x="536148"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1" name="Google Shape;61;p13"/>
          <p:cNvSpPr/>
          <p:nvPr/>
        </p:nvSpPr>
        <p:spPr>
          <a:xfrm>
            <a:off x="26196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2" name="Google Shape;62;p13"/>
          <p:cNvCxnSpPr/>
          <p:nvPr/>
        </p:nvCxnSpPr>
        <p:spPr>
          <a:xfrm>
            <a:off x="26196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3" name="Google Shape;63;p13"/>
          <p:cNvSpPr/>
          <p:nvPr/>
        </p:nvSpPr>
        <p:spPr>
          <a:xfrm>
            <a:off x="26196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64" name="Google Shape;64;p13"/>
          <p:cNvSpPr/>
          <p:nvPr/>
        </p:nvSpPr>
        <p:spPr>
          <a:xfrm>
            <a:off x="471802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5" name="Google Shape;65;p13"/>
          <p:cNvCxnSpPr/>
          <p:nvPr/>
        </p:nvCxnSpPr>
        <p:spPr>
          <a:xfrm>
            <a:off x="4725435"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6" name="Google Shape;66;p13"/>
          <p:cNvSpPr/>
          <p:nvPr/>
        </p:nvSpPr>
        <p:spPr>
          <a:xfrm>
            <a:off x="471802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67" name="Google Shape;67;p13"/>
          <p:cNvSpPr/>
          <p:nvPr/>
        </p:nvSpPr>
        <p:spPr>
          <a:xfrm>
            <a:off x="6816375" y="218193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Pros</a:t>
            </a:r>
            <a:endParaRPr b="0" i="0" sz="1000" u="none" cap="none" strike="noStrike">
              <a:solidFill>
                <a:srgbClr val="FA726E"/>
              </a:solidFill>
              <a:latin typeface="Dosis"/>
              <a:ea typeface="Dosis"/>
              <a:cs typeface="Dosis"/>
              <a:sym typeface="Dosis"/>
            </a:endParaRPr>
          </a:p>
        </p:txBody>
      </p:sp>
      <p:cxnSp>
        <p:nvCxnSpPr>
          <p:cNvPr id="68" name="Google Shape;68;p13"/>
          <p:cNvCxnSpPr/>
          <p:nvPr/>
        </p:nvCxnSpPr>
        <p:spPr>
          <a:xfrm>
            <a:off x="6816373" y="2457040"/>
            <a:ext cx="1819800" cy="0"/>
          </a:xfrm>
          <a:prstGeom prst="straightConnector1">
            <a:avLst/>
          </a:prstGeom>
          <a:noFill/>
          <a:ln cap="rnd" cmpd="sng" w="9525">
            <a:solidFill>
              <a:srgbClr val="BCBEC0"/>
            </a:solidFill>
            <a:prstDash val="solid"/>
            <a:miter lim="8000"/>
            <a:headEnd len="sm" w="sm" type="none"/>
            <a:tailEnd len="sm" w="sm" type="none"/>
          </a:ln>
        </p:spPr>
      </p:cxnSp>
      <p:sp>
        <p:nvSpPr>
          <p:cNvPr id="69" name="Google Shape;69;p13"/>
          <p:cNvSpPr/>
          <p:nvPr/>
        </p:nvSpPr>
        <p:spPr>
          <a:xfrm>
            <a:off x="6816375" y="252797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70" name="Google Shape;70;p13"/>
          <p:cNvPicPr preferRelativeResize="0"/>
          <p:nvPr/>
        </p:nvPicPr>
        <p:blipFill rotWithShape="1">
          <a:blip r:embed="rId2">
            <a:alphaModFix/>
          </a:blip>
          <a:srcRect b="50337" l="0" r="0" t="0"/>
          <a:stretch/>
        </p:blipFill>
        <p:spPr>
          <a:xfrm>
            <a:off x="536150" y="1109125"/>
            <a:ext cx="1819800" cy="684725"/>
          </a:xfrm>
          <a:prstGeom prst="rect">
            <a:avLst/>
          </a:prstGeom>
          <a:noFill/>
          <a:ln>
            <a:noFill/>
          </a:ln>
        </p:spPr>
      </p:pic>
      <p:sp>
        <p:nvSpPr>
          <p:cNvPr id="71" name="Google Shape;71;p13"/>
          <p:cNvSpPr/>
          <p:nvPr/>
        </p:nvSpPr>
        <p:spPr>
          <a:xfrm>
            <a:off x="536150"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72" name="Google Shape;72;p13"/>
          <p:cNvSpPr/>
          <p:nvPr/>
        </p:nvSpPr>
        <p:spPr>
          <a:xfrm>
            <a:off x="536150"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3" name="Google Shape;73;p13"/>
          <p:cNvCxnSpPr/>
          <p:nvPr/>
        </p:nvCxnSpPr>
        <p:spPr>
          <a:xfrm>
            <a:off x="536148" y="3799190"/>
            <a:ext cx="1819800" cy="0"/>
          </a:xfrm>
          <a:prstGeom prst="straightConnector1">
            <a:avLst/>
          </a:prstGeom>
          <a:noFill/>
          <a:ln cap="rnd" cmpd="sng" w="9525">
            <a:solidFill>
              <a:srgbClr val="BCBEC0"/>
            </a:solidFill>
            <a:prstDash val="solid"/>
            <a:miter lim="8000"/>
            <a:headEnd len="sm" w="sm" type="none"/>
            <a:tailEnd len="sm" w="sm" type="none"/>
          </a:ln>
        </p:spPr>
      </p:cxnSp>
      <p:sp>
        <p:nvSpPr>
          <p:cNvPr id="74" name="Google Shape;74;p13"/>
          <p:cNvSpPr/>
          <p:nvPr/>
        </p:nvSpPr>
        <p:spPr>
          <a:xfrm>
            <a:off x="26196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5" name="Google Shape;75;p13"/>
          <p:cNvCxnSpPr/>
          <p:nvPr/>
        </p:nvCxnSpPr>
        <p:spPr>
          <a:xfrm>
            <a:off x="26196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76" name="Google Shape;76;p13"/>
          <p:cNvSpPr/>
          <p:nvPr/>
        </p:nvSpPr>
        <p:spPr>
          <a:xfrm>
            <a:off x="26196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77" name="Google Shape;77;p13"/>
          <p:cNvSpPr/>
          <p:nvPr/>
        </p:nvSpPr>
        <p:spPr>
          <a:xfrm>
            <a:off x="471802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78" name="Google Shape;78;p13"/>
          <p:cNvCxnSpPr/>
          <p:nvPr/>
        </p:nvCxnSpPr>
        <p:spPr>
          <a:xfrm>
            <a:off x="4725435"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79" name="Google Shape;79;p13"/>
          <p:cNvSpPr/>
          <p:nvPr/>
        </p:nvSpPr>
        <p:spPr>
          <a:xfrm>
            <a:off x="471802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sp>
        <p:nvSpPr>
          <p:cNvPr id="80" name="Google Shape;80;p13"/>
          <p:cNvSpPr/>
          <p:nvPr/>
        </p:nvSpPr>
        <p:spPr>
          <a:xfrm>
            <a:off x="6816375" y="3524088"/>
            <a:ext cx="1834619" cy="22761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FA726E"/>
                </a:solidFill>
                <a:latin typeface="Dosis"/>
                <a:ea typeface="Dosis"/>
                <a:cs typeface="Dosis"/>
                <a:sym typeface="Dosis"/>
              </a:rPr>
              <a:t>Cons</a:t>
            </a:r>
            <a:endParaRPr b="0" i="0" sz="1000" u="none" cap="none" strike="noStrike">
              <a:solidFill>
                <a:srgbClr val="FA726E"/>
              </a:solidFill>
              <a:latin typeface="Dosis"/>
              <a:ea typeface="Dosis"/>
              <a:cs typeface="Dosis"/>
              <a:sym typeface="Dosis"/>
            </a:endParaRPr>
          </a:p>
        </p:txBody>
      </p:sp>
      <p:cxnSp>
        <p:nvCxnSpPr>
          <p:cNvPr id="81" name="Google Shape;81;p13"/>
          <p:cNvCxnSpPr/>
          <p:nvPr/>
        </p:nvCxnSpPr>
        <p:spPr>
          <a:xfrm>
            <a:off x="6816373" y="3799191"/>
            <a:ext cx="1819800" cy="0"/>
          </a:xfrm>
          <a:prstGeom prst="straightConnector1">
            <a:avLst/>
          </a:prstGeom>
          <a:noFill/>
          <a:ln cap="rnd" cmpd="sng" w="9525">
            <a:solidFill>
              <a:srgbClr val="BCBEC0"/>
            </a:solidFill>
            <a:prstDash val="solid"/>
            <a:miter lim="8000"/>
            <a:headEnd len="sm" w="sm" type="none"/>
            <a:tailEnd len="sm" w="sm" type="none"/>
          </a:ln>
        </p:spPr>
      </p:cxnSp>
      <p:sp>
        <p:nvSpPr>
          <p:cNvPr id="82" name="Google Shape;82;p13"/>
          <p:cNvSpPr/>
          <p:nvPr/>
        </p:nvSpPr>
        <p:spPr>
          <a:xfrm>
            <a:off x="6816375" y="3870120"/>
            <a:ext cx="1834619" cy="84877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000"/>
              <a:buFont typeface="Arial"/>
              <a:buNone/>
            </a:pPr>
            <a:r>
              <a:rPr b="0" i="0" lang="en" sz="1000" u="none" cap="none" strike="noStrike">
                <a:solidFill>
                  <a:srgbClr val="295269"/>
                </a:solidFill>
                <a:latin typeface="Dosis"/>
                <a:ea typeface="Dosis"/>
                <a:cs typeface="Dosis"/>
                <a:sym typeface="Dosis"/>
              </a:rPr>
              <a:t>Efficiently unleash cross-media information without cross-media value. Quickly maximize timely deliverables for real-time schemas. </a:t>
            </a:r>
            <a:endParaRPr b="0" i="0" sz="1000" u="none" cap="none" strike="noStrike">
              <a:solidFill>
                <a:srgbClr val="295269"/>
              </a:solidFill>
              <a:latin typeface="Dosis"/>
              <a:ea typeface="Dosis"/>
              <a:cs typeface="Dosis"/>
              <a:sym typeface="Dosis"/>
            </a:endParaRPr>
          </a:p>
        </p:txBody>
      </p:sp>
      <p:pic>
        <p:nvPicPr>
          <p:cNvPr id="83" name="Google Shape;83;p13"/>
          <p:cNvPicPr preferRelativeResize="0"/>
          <p:nvPr/>
        </p:nvPicPr>
        <p:blipFill rotWithShape="1">
          <a:blip r:embed="rId2">
            <a:alphaModFix/>
          </a:blip>
          <a:srcRect b="50337" l="0" r="0" t="0"/>
          <a:stretch/>
        </p:blipFill>
        <p:spPr>
          <a:xfrm>
            <a:off x="2619675" y="1109125"/>
            <a:ext cx="1819800" cy="684725"/>
          </a:xfrm>
          <a:prstGeom prst="rect">
            <a:avLst/>
          </a:prstGeom>
          <a:noFill/>
          <a:ln>
            <a:noFill/>
          </a:ln>
        </p:spPr>
      </p:pic>
      <p:pic>
        <p:nvPicPr>
          <p:cNvPr id="84" name="Google Shape;84;p13"/>
          <p:cNvPicPr preferRelativeResize="0"/>
          <p:nvPr/>
        </p:nvPicPr>
        <p:blipFill rotWithShape="1">
          <a:blip r:embed="rId2">
            <a:alphaModFix/>
          </a:blip>
          <a:srcRect b="50337" l="0" r="0" t="0"/>
          <a:stretch/>
        </p:blipFill>
        <p:spPr>
          <a:xfrm>
            <a:off x="4710563" y="1109125"/>
            <a:ext cx="1819800" cy="684725"/>
          </a:xfrm>
          <a:prstGeom prst="rect">
            <a:avLst/>
          </a:prstGeom>
          <a:noFill/>
          <a:ln>
            <a:noFill/>
          </a:ln>
        </p:spPr>
      </p:pic>
      <p:pic>
        <p:nvPicPr>
          <p:cNvPr id="85" name="Google Shape;85;p13"/>
          <p:cNvPicPr preferRelativeResize="0"/>
          <p:nvPr/>
        </p:nvPicPr>
        <p:blipFill rotWithShape="1">
          <a:blip r:embed="rId2">
            <a:alphaModFix/>
          </a:blip>
          <a:srcRect b="50337" l="0" r="0" t="0"/>
          <a:stretch/>
        </p:blipFill>
        <p:spPr>
          <a:xfrm>
            <a:off x="6823788" y="1109125"/>
            <a:ext cx="1819800" cy="684725"/>
          </a:xfrm>
          <a:prstGeom prst="rect">
            <a:avLst/>
          </a:prstGeom>
          <a:noFill/>
          <a:ln>
            <a:noFill/>
          </a:ln>
        </p:spPr>
      </p:pic>
      <p:sp>
        <p:nvSpPr>
          <p:cNvPr id="86" name="Google Shape;86;p13"/>
          <p:cNvSpPr/>
          <p:nvPr/>
        </p:nvSpPr>
        <p:spPr>
          <a:xfrm>
            <a:off x="5361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A</a:t>
            </a:r>
            <a:endParaRPr b="0" i="0" sz="1400" u="none" cap="none" strike="noStrike">
              <a:solidFill>
                <a:srgbClr val="295269"/>
              </a:solidFill>
              <a:latin typeface="Dosis"/>
              <a:ea typeface="Dosis"/>
              <a:cs typeface="Dosis"/>
              <a:sym typeface="Dosis"/>
            </a:endParaRPr>
          </a:p>
        </p:txBody>
      </p:sp>
      <p:sp>
        <p:nvSpPr>
          <p:cNvPr id="87" name="Google Shape;87;p13"/>
          <p:cNvSpPr/>
          <p:nvPr/>
        </p:nvSpPr>
        <p:spPr>
          <a:xfrm>
            <a:off x="26196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B</a:t>
            </a:r>
            <a:endParaRPr b="0" i="0" sz="1400" u="none" cap="none" strike="noStrike">
              <a:solidFill>
                <a:srgbClr val="295269"/>
              </a:solidFill>
              <a:latin typeface="Dosis"/>
              <a:ea typeface="Dosis"/>
              <a:cs typeface="Dosis"/>
              <a:sym typeface="Dosis"/>
            </a:endParaRPr>
          </a:p>
        </p:txBody>
      </p:sp>
      <p:sp>
        <p:nvSpPr>
          <p:cNvPr id="88" name="Google Shape;88;p13"/>
          <p:cNvSpPr/>
          <p:nvPr/>
        </p:nvSpPr>
        <p:spPr>
          <a:xfrm>
            <a:off x="6801475"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D</a:t>
            </a:r>
            <a:endParaRPr b="0" i="0" sz="1400" u="none" cap="none" strike="noStrike">
              <a:solidFill>
                <a:srgbClr val="295269"/>
              </a:solidFill>
              <a:latin typeface="Dosis"/>
              <a:ea typeface="Dosis"/>
              <a:cs typeface="Dosis"/>
              <a:sym typeface="Dosis"/>
            </a:endParaRPr>
          </a:p>
        </p:txBody>
      </p:sp>
      <p:sp>
        <p:nvSpPr>
          <p:cNvPr id="89" name="Google Shape;89;p13"/>
          <p:cNvSpPr/>
          <p:nvPr/>
        </p:nvSpPr>
        <p:spPr>
          <a:xfrm>
            <a:off x="4717950" y="557454"/>
            <a:ext cx="1834619" cy="29354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20000"/>
              </a:lnSpc>
              <a:spcBef>
                <a:spcPts val="0"/>
              </a:spcBef>
              <a:spcAft>
                <a:spcPts val="0"/>
              </a:spcAft>
              <a:buClr>
                <a:srgbClr val="295269"/>
              </a:buClr>
              <a:buSzPts val="1400"/>
              <a:buFont typeface="Arial"/>
              <a:buNone/>
            </a:pPr>
            <a:r>
              <a:rPr b="0" i="0" lang="en" sz="1400" u="none" cap="none" strike="noStrike">
                <a:solidFill>
                  <a:srgbClr val="295269"/>
                </a:solidFill>
                <a:latin typeface="Dosis"/>
                <a:ea typeface="Dosis"/>
                <a:cs typeface="Dosis"/>
                <a:sym typeface="Dosis"/>
              </a:rPr>
              <a:t>Model C</a:t>
            </a:r>
            <a:endParaRPr b="0" i="0" sz="1400" u="none" cap="none" strike="noStrike">
              <a:solidFill>
                <a:srgbClr val="295269"/>
              </a:solidFill>
              <a:latin typeface="Dosis"/>
              <a:ea typeface="Dosis"/>
              <a:cs typeface="Dosis"/>
              <a:sym typeface="Dosis"/>
            </a:endParaRPr>
          </a:p>
        </p:txBody>
      </p:sp>
      <p:cxnSp>
        <p:nvCxnSpPr>
          <p:cNvPr id="90" name="Google Shape;90;p13"/>
          <p:cNvCxnSpPr/>
          <p:nvPr/>
        </p:nvCxnSpPr>
        <p:spPr>
          <a:xfrm>
            <a:off x="536148" y="935240"/>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1" name="Google Shape;91;p13"/>
          <p:cNvCxnSpPr/>
          <p:nvPr/>
        </p:nvCxnSpPr>
        <p:spPr>
          <a:xfrm>
            <a:off x="2619673"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2" name="Google Shape;92;p13"/>
          <p:cNvCxnSpPr/>
          <p:nvPr/>
        </p:nvCxnSpPr>
        <p:spPr>
          <a:xfrm>
            <a:off x="4725435" y="935241"/>
            <a:ext cx="1819800" cy="0"/>
          </a:xfrm>
          <a:prstGeom prst="straightConnector1">
            <a:avLst/>
          </a:prstGeom>
          <a:noFill/>
          <a:ln cap="rnd" cmpd="sng" w="9525">
            <a:solidFill>
              <a:srgbClr val="BCBEC0"/>
            </a:solidFill>
            <a:prstDash val="solid"/>
            <a:miter lim="8000"/>
            <a:headEnd len="sm" w="sm" type="none"/>
            <a:tailEnd len="sm" w="sm" type="none"/>
          </a:ln>
        </p:spPr>
      </p:cxnSp>
      <p:cxnSp>
        <p:nvCxnSpPr>
          <p:cNvPr id="93" name="Google Shape;93;p13"/>
          <p:cNvCxnSpPr/>
          <p:nvPr/>
        </p:nvCxnSpPr>
        <p:spPr>
          <a:xfrm>
            <a:off x="6816373" y="935241"/>
            <a:ext cx="1819800" cy="0"/>
          </a:xfrm>
          <a:prstGeom prst="straightConnector1">
            <a:avLst/>
          </a:prstGeom>
          <a:noFill/>
          <a:ln cap="rnd" cmpd="sng" w="9525">
            <a:solidFill>
              <a:srgbClr val="BCBEC0"/>
            </a:solidFill>
            <a:prstDash val="solid"/>
            <a:miter lim="8000"/>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xes Slide">
  <p:cSld name="CUSTOM_19">
    <p:spTree>
      <p:nvGrpSpPr>
        <p:cNvPr id="94" name="Shape 94"/>
        <p:cNvGrpSpPr/>
        <p:nvPr/>
      </p:nvGrpSpPr>
      <p:grpSpPr>
        <a:xfrm>
          <a:off x="0" y="0"/>
          <a:ext cx="0" cy="0"/>
          <a:chOff x="0" y="0"/>
          <a:chExt cx="0" cy="0"/>
        </a:xfrm>
      </p:grpSpPr>
      <p:pic>
        <p:nvPicPr>
          <p:cNvPr id="95" name="Google Shape;95;p14"/>
          <p:cNvPicPr preferRelativeResize="0"/>
          <p:nvPr/>
        </p:nvPicPr>
        <p:blipFill rotWithShape="1">
          <a:blip r:embed="rId2">
            <a:alphaModFix/>
          </a:blip>
          <a:srcRect b="0" l="0" r="0" t="0"/>
          <a:stretch/>
        </p:blipFill>
        <p:spPr>
          <a:xfrm>
            <a:off x="457359" y="1347812"/>
            <a:ext cx="2434455" cy="2447850"/>
          </a:xfrm>
          <a:prstGeom prst="rect">
            <a:avLst/>
          </a:prstGeom>
          <a:noFill/>
          <a:ln>
            <a:noFill/>
          </a:ln>
        </p:spPr>
      </p:pic>
      <p:sp>
        <p:nvSpPr>
          <p:cNvPr id="96" name="Google Shape;96;p14"/>
          <p:cNvSpPr/>
          <p:nvPr/>
        </p:nvSpPr>
        <p:spPr>
          <a:xfrm>
            <a:off x="457359"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97" name="Google Shape;97;p14"/>
          <p:cNvSpPr/>
          <p:nvPr/>
        </p:nvSpPr>
        <p:spPr>
          <a:xfrm>
            <a:off x="5857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98" name="Google Shape;98;p14"/>
          <p:cNvCxnSpPr/>
          <p:nvPr/>
        </p:nvCxnSpPr>
        <p:spPr>
          <a:xfrm>
            <a:off x="627023"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99" name="Google Shape;99;p14"/>
          <p:cNvSpPr/>
          <p:nvPr/>
        </p:nvSpPr>
        <p:spPr>
          <a:xfrm>
            <a:off x="6415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00" name="Google Shape;100;p14"/>
          <p:cNvPicPr preferRelativeResize="0"/>
          <p:nvPr/>
        </p:nvPicPr>
        <p:blipFill rotWithShape="1">
          <a:blip r:embed="rId2">
            <a:alphaModFix/>
          </a:blip>
          <a:srcRect b="0" l="0" r="0" t="0"/>
          <a:stretch/>
        </p:blipFill>
        <p:spPr>
          <a:xfrm>
            <a:off x="3354758" y="1347812"/>
            <a:ext cx="2434455" cy="2447850"/>
          </a:xfrm>
          <a:prstGeom prst="rect">
            <a:avLst/>
          </a:prstGeom>
          <a:noFill/>
          <a:ln>
            <a:noFill/>
          </a:ln>
        </p:spPr>
      </p:pic>
      <p:sp>
        <p:nvSpPr>
          <p:cNvPr id="101" name="Google Shape;101;p14"/>
          <p:cNvSpPr/>
          <p:nvPr/>
        </p:nvSpPr>
        <p:spPr>
          <a:xfrm>
            <a:off x="33547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02" name="Google Shape;102;p14"/>
          <p:cNvSpPr/>
          <p:nvPr/>
        </p:nvSpPr>
        <p:spPr>
          <a:xfrm>
            <a:off x="3483123"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03" name="Google Shape;103;p14"/>
          <p:cNvCxnSpPr/>
          <p:nvPr/>
        </p:nvCxnSpPr>
        <p:spPr>
          <a:xfrm>
            <a:off x="35244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04" name="Google Shape;104;p14"/>
          <p:cNvSpPr/>
          <p:nvPr/>
        </p:nvSpPr>
        <p:spPr>
          <a:xfrm>
            <a:off x="3538933"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pic>
        <p:nvPicPr>
          <p:cNvPr id="105" name="Google Shape;105;p14"/>
          <p:cNvPicPr preferRelativeResize="0"/>
          <p:nvPr/>
        </p:nvPicPr>
        <p:blipFill rotWithShape="1">
          <a:blip r:embed="rId2">
            <a:alphaModFix/>
          </a:blip>
          <a:srcRect b="0" l="0" r="0" t="0"/>
          <a:stretch/>
        </p:blipFill>
        <p:spPr>
          <a:xfrm>
            <a:off x="6252158" y="1347812"/>
            <a:ext cx="2434455" cy="2447850"/>
          </a:xfrm>
          <a:prstGeom prst="rect">
            <a:avLst/>
          </a:prstGeom>
          <a:noFill/>
          <a:ln>
            <a:noFill/>
          </a:ln>
        </p:spPr>
      </p:pic>
      <p:sp>
        <p:nvSpPr>
          <p:cNvPr id="106" name="Google Shape;106;p14"/>
          <p:cNvSpPr/>
          <p:nvPr/>
        </p:nvSpPr>
        <p:spPr>
          <a:xfrm>
            <a:off x="6252158" y="1347812"/>
            <a:ext cx="2434482" cy="2447869"/>
          </a:xfrm>
          <a:custGeom>
            <a:rect b="b" l="l" r="r" t="t"/>
            <a:pathLst>
              <a:path extrusionOk="0" h="21599" w="21600">
                <a:moveTo>
                  <a:pt x="0" y="0"/>
                </a:moveTo>
                <a:lnTo>
                  <a:pt x="21600" y="0"/>
                </a:lnTo>
                <a:lnTo>
                  <a:pt x="21600" y="21599"/>
                </a:lnTo>
                <a:lnTo>
                  <a:pt x="0" y="21599"/>
                </a:lnTo>
                <a:lnTo>
                  <a:pt x="0" y="0"/>
                </a:lnTo>
                <a:close/>
              </a:path>
            </a:pathLst>
          </a:custGeom>
          <a:noFill/>
          <a:ln cap="flat" cmpd="sng" w="9525">
            <a:solidFill>
              <a:srgbClr val="295269"/>
            </a:solidFill>
            <a:prstDash val="dash"/>
            <a:miter lim="8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p:txBody>
      </p:sp>
      <p:sp>
        <p:nvSpPr>
          <p:cNvPr id="107" name="Google Shape;107;p14"/>
          <p:cNvSpPr/>
          <p:nvPr/>
        </p:nvSpPr>
        <p:spPr>
          <a:xfrm>
            <a:off x="6380522" y="1522982"/>
            <a:ext cx="2177712" cy="29916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1600"/>
              <a:buFont typeface="Arial"/>
              <a:buNone/>
            </a:pPr>
            <a:r>
              <a:rPr b="0" i="0" lang="en" sz="1600" u="none" cap="none" strike="noStrike">
                <a:solidFill>
                  <a:srgbClr val="295269"/>
                </a:solidFill>
                <a:latin typeface="Dosis"/>
                <a:ea typeface="Dosis"/>
                <a:cs typeface="Dosis"/>
                <a:sym typeface="Dosis"/>
              </a:rPr>
              <a:t>BOX TITLE</a:t>
            </a:r>
            <a:endParaRPr b="0" i="0" sz="1600" u="none" cap="none" strike="noStrike">
              <a:solidFill>
                <a:srgbClr val="000000"/>
              </a:solidFill>
              <a:latin typeface="Dosis"/>
              <a:ea typeface="Dosis"/>
              <a:cs typeface="Dosis"/>
              <a:sym typeface="Dosis"/>
            </a:endParaRPr>
          </a:p>
        </p:txBody>
      </p:sp>
      <p:cxnSp>
        <p:nvCxnSpPr>
          <p:cNvPr id="108" name="Google Shape;108;p14"/>
          <p:cNvCxnSpPr/>
          <p:nvPr/>
        </p:nvCxnSpPr>
        <p:spPr>
          <a:xfrm>
            <a:off x="6421822" y="1961728"/>
            <a:ext cx="2095200" cy="0"/>
          </a:xfrm>
          <a:prstGeom prst="straightConnector1">
            <a:avLst/>
          </a:prstGeom>
          <a:noFill/>
          <a:ln cap="rnd" cmpd="sng" w="9525">
            <a:solidFill>
              <a:srgbClr val="E6E7E8"/>
            </a:solidFill>
            <a:prstDash val="solid"/>
            <a:miter lim="8000"/>
            <a:headEnd len="sm" w="sm" type="none"/>
            <a:tailEnd len="sm" w="sm" type="none"/>
          </a:ln>
        </p:spPr>
      </p:cxnSp>
      <p:sp>
        <p:nvSpPr>
          <p:cNvPr id="109" name="Google Shape;109;p14"/>
          <p:cNvSpPr/>
          <p:nvPr/>
        </p:nvSpPr>
        <p:spPr>
          <a:xfrm>
            <a:off x="6436332" y="2167111"/>
            <a:ext cx="2066106" cy="1378502"/>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2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cross-media information without cross-media value. </a:t>
            </a:r>
            <a:r>
              <a:rPr b="0" i="0" lang="en" sz="1100" u="none" cap="none" strike="noStrike">
                <a:solidFill>
                  <a:srgbClr val="FA726E"/>
                </a:solidFill>
                <a:latin typeface="Dosis"/>
                <a:ea typeface="Dosis"/>
                <a:cs typeface="Dosis"/>
                <a:sym typeface="Dosis"/>
              </a:rPr>
              <a:t>Quickly maximize timely</a:t>
            </a:r>
            <a:r>
              <a:rPr b="0" i="0" lang="en" sz="1100" u="none" cap="none" strike="noStrike">
                <a:solidFill>
                  <a:srgbClr val="295269"/>
                </a:solidFill>
                <a:latin typeface="Dosis"/>
                <a:ea typeface="Dosis"/>
                <a:cs typeface="Dosis"/>
                <a:sym typeface="Dosis"/>
              </a:rPr>
              <a:t> deliverables for real-time schemas. Dramatically maintain clicks-and-mortar solutions without functional solutions.</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ingle-Image Normal">
  <p:cSld name="CUSTOM_13">
    <p:spTree>
      <p:nvGrpSpPr>
        <p:cNvPr id="110" name="Shape 110"/>
        <p:cNvGrpSpPr/>
        <p:nvPr/>
      </p:nvGrpSpPr>
      <p:grpSpPr>
        <a:xfrm>
          <a:off x="0" y="0"/>
          <a:ext cx="0" cy="0"/>
          <a:chOff x="0" y="0"/>
          <a:chExt cx="0" cy="0"/>
        </a:xfrm>
      </p:grpSpPr>
      <p:sp>
        <p:nvSpPr>
          <p:cNvPr id="111" name="Google Shape;111;p15"/>
          <p:cNvSpPr/>
          <p:nvPr/>
        </p:nvSpPr>
        <p:spPr>
          <a:xfrm>
            <a:off x="6096000" y="0"/>
            <a:ext cx="3048000" cy="5143500"/>
          </a:xfrm>
          <a:prstGeom prst="rect">
            <a:avLst/>
          </a:prstGeom>
          <a:solidFill>
            <a:srgbClr val="E6E7E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15"/>
          <p:cNvSpPr txBox="1"/>
          <p:nvPr/>
        </p:nvSpPr>
        <p:spPr>
          <a:xfrm>
            <a:off x="6291250" y="280950"/>
            <a:ext cx="2562300" cy="145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rgbClr val="204056"/>
                </a:solidFill>
                <a:latin typeface="Dosis"/>
                <a:ea typeface="Dosis"/>
                <a:cs typeface="Dosis"/>
                <a:sym typeface="Dosis"/>
              </a:rPr>
              <a:t>Title, could be longer or more wordy</a:t>
            </a:r>
            <a:endParaRPr b="0" i="0" sz="2800" u="none" cap="none" strike="noStrike">
              <a:solidFill>
                <a:srgbClr val="204056"/>
              </a:solidFill>
              <a:latin typeface="Dosis"/>
              <a:ea typeface="Dosis"/>
              <a:cs typeface="Dosis"/>
              <a:sym typeface="Dosis"/>
            </a:endParaRPr>
          </a:p>
        </p:txBody>
      </p:sp>
      <p:sp>
        <p:nvSpPr>
          <p:cNvPr id="113" name="Google Shape;113;p15"/>
          <p:cNvSpPr txBox="1"/>
          <p:nvPr/>
        </p:nvSpPr>
        <p:spPr>
          <a:xfrm>
            <a:off x="6257950" y="1843050"/>
            <a:ext cx="2628900" cy="3019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Commentary</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Trends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1" i="0" lang="en" sz="1100" u="none" cap="none" strike="noStrike">
                <a:solidFill>
                  <a:srgbClr val="204056"/>
                </a:solidFill>
                <a:latin typeface="Dosis"/>
                <a:ea typeface="Dosis"/>
                <a:cs typeface="Dosis"/>
                <a:sym typeface="Dosis"/>
              </a:rPr>
              <a:t>Key Findings</a:t>
            </a:r>
            <a:endParaRPr b="1"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100"/>
              <a:buFont typeface="Arial"/>
              <a:buNone/>
            </a:pPr>
            <a:r>
              <a:rPr b="0" i="0" lang="en" sz="1100" u="none" cap="none" strike="noStrike">
                <a:solidFill>
                  <a:srgbClr val="204056"/>
                </a:solidFill>
                <a:latin typeface="Dosis"/>
                <a:ea typeface="Dosis"/>
                <a:cs typeface="Dosis"/>
                <a:sym typeface="Dosis"/>
              </a:rPr>
              <a:t>Lorem ipsum dolor sit amet, consectetur adipiscing elit. Proin auctor odio eu ante egestas convallis. Etiam neque justo.</a:t>
            </a:r>
            <a:endParaRPr b="0" i="0" sz="1100" u="none" cap="none" strike="noStrike">
              <a:solidFill>
                <a:srgbClr val="204056"/>
              </a:solidFill>
              <a:latin typeface="Dosis"/>
              <a:ea typeface="Dosis"/>
              <a:cs typeface="Dosis"/>
              <a:sym typeface="Dosis"/>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rgbClr val="204056"/>
              </a:solidFill>
              <a:latin typeface="Dosis"/>
              <a:ea typeface="Dosis"/>
              <a:cs typeface="Dosis"/>
              <a:sym typeface="Dosis"/>
            </a:endParaRPr>
          </a:p>
        </p:txBody>
      </p:sp>
      <p:sp>
        <p:nvSpPr>
          <p:cNvPr id="114" name="Google Shape;114;p15"/>
          <p:cNvSpPr/>
          <p:nvPr/>
        </p:nvSpPr>
        <p:spPr>
          <a:xfrm>
            <a:off x="486668" y="359490"/>
            <a:ext cx="2423304" cy="22770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15" name="Google Shape;115;p15"/>
          <p:cNvPicPr preferRelativeResize="0"/>
          <p:nvPr/>
        </p:nvPicPr>
        <p:blipFill rotWithShape="1">
          <a:blip r:embed="rId2">
            <a:alphaModFix/>
          </a:blip>
          <a:srcRect b="0" l="0" r="0" t="0"/>
          <a:stretch/>
        </p:blipFill>
        <p:spPr>
          <a:xfrm>
            <a:off x="486668" y="784766"/>
            <a:ext cx="4521770" cy="3425651"/>
          </a:xfrm>
          <a:prstGeom prst="rect">
            <a:avLst/>
          </a:prstGeom>
          <a:noFill/>
          <a:ln>
            <a:noFill/>
          </a:ln>
        </p:spPr>
      </p:pic>
      <p:sp>
        <p:nvSpPr>
          <p:cNvPr id="116" name="Google Shape;116;p15"/>
          <p:cNvSpPr/>
          <p:nvPr/>
        </p:nvSpPr>
        <p:spPr>
          <a:xfrm>
            <a:off x="486668" y="4452635"/>
            <a:ext cx="3240378" cy="33372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0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Image Slide">
  <p:cSld name="CUSTOM_14">
    <p:spTree>
      <p:nvGrpSpPr>
        <p:cNvPr id="117" name="Shape 117"/>
        <p:cNvGrpSpPr/>
        <p:nvPr/>
      </p:nvGrpSpPr>
      <p:grpSpPr>
        <a:xfrm>
          <a:off x="0" y="0"/>
          <a:ext cx="0" cy="0"/>
          <a:chOff x="0" y="0"/>
          <a:chExt cx="0" cy="0"/>
        </a:xfrm>
      </p:grpSpPr>
      <p:sp>
        <p:nvSpPr>
          <p:cNvPr id="118" name="Google Shape;118;p16"/>
          <p:cNvSpPr/>
          <p:nvPr/>
        </p:nvSpPr>
        <p:spPr>
          <a:xfrm>
            <a:off x="632594" y="4102372"/>
            <a:ext cx="2438905" cy="333720"/>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19" name="Google Shape;119;p16"/>
          <p:cNvSpPr/>
          <p:nvPr/>
        </p:nvSpPr>
        <p:spPr>
          <a:xfrm>
            <a:off x="640407" y="705146"/>
            <a:ext cx="2423304" cy="159617"/>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pic>
        <p:nvPicPr>
          <p:cNvPr id="120" name="Google Shape;120;p16"/>
          <p:cNvPicPr preferRelativeResize="0"/>
          <p:nvPr/>
        </p:nvPicPr>
        <p:blipFill rotWithShape="1">
          <a:blip r:embed="rId2">
            <a:alphaModFix/>
          </a:blip>
          <a:srcRect b="0" l="0" r="0" t="0"/>
          <a:stretch/>
        </p:blipFill>
        <p:spPr>
          <a:xfrm>
            <a:off x="644872" y="1111745"/>
            <a:ext cx="3578572" cy="2711276"/>
          </a:xfrm>
          <a:prstGeom prst="rect">
            <a:avLst/>
          </a:prstGeom>
          <a:noFill/>
          <a:ln>
            <a:noFill/>
          </a:ln>
        </p:spPr>
      </p:pic>
      <p:pic>
        <p:nvPicPr>
          <p:cNvPr id="121" name="Google Shape;121;p16"/>
          <p:cNvPicPr preferRelativeResize="0"/>
          <p:nvPr/>
        </p:nvPicPr>
        <p:blipFill rotWithShape="1">
          <a:blip r:embed="rId2">
            <a:alphaModFix/>
          </a:blip>
          <a:srcRect b="0" l="0" r="0" t="0"/>
          <a:stretch/>
        </p:blipFill>
        <p:spPr>
          <a:xfrm>
            <a:off x="4878139" y="1111745"/>
            <a:ext cx="3578572" cy="2711276"/>
          </a:xfrm>
          <a:prstGeom prst="rect">
            <a:avLst/>
          </a:prstGeom>
          <a:noFill/>
          <a:ln>
            <a:noFill/>
          </a:ln>
        </p:spPr>
      </p:pic>
      <p:sp>
        <p:nvSpPr>
          <p:cNvPr id="122" name="Google Shape;122;p16"/>
          <p:cNvSpPr/>
          <p:nvPr/>
        </p:nvSpPr>
        <p:spPr>
          <a:xfrm>
            <a:off x="4874790" y="4103488"/>
            <a:ext cx="2438905" cy="3348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100"/>
              <a:buFont typeface="Arial"/>
              <a:buNone/>
            </a:pPr>
            <a:r>
              <a:rPr b="0" i="0" lang="en" sz="1100" u="none" cap="none" strike="noStrike">
                <a:solidFill>
                  <a:srgbClr val="295269"/>
                </a:solidFill>
                <a:latin typeface="Dosis"/>
                <a:ea typeface="Dosis"/>
                <a:cs typeface="Dosis"/>
                <a:sym typeface="Dosis"/>
              </a:rPr>
              <a:t>Efficiently unleash </a:t>
            </a:r>
            <a:r>
              <a:rPr b="0" i="0" lang="en" sz="1100" u="none" cap="none" strike="noStrike">
                <a:solidFill>
                  <a:srgbClr val="FA726E"/>
                </a:solidFill>
                <a:latin typeface="Dosis"/>
                <a:ea typeface="Dosis"/>
                <a:cs typeface="Dosis"/>
                <a:sym typeface="Dosis"/>
              </a:rPr>
              <a:t>cross-media</a:t>
            </a:r>
            <a:r>
              <a:rPr b="0" i="0" lang="en" sz="1100" u="none" cap="none" strike="noStrike">
                <a:solidFill>
                  <a:srgbClr val="295269"/>
                </a:solidFill>
                <a:latin typeface="Dosis"/>
                <a:ea typeface="Dosis"/>
                <a:cs typeface="Dosis"/>
                <a:sym typeface="Dosis"/>
              </a:rPr>
              <a:t> information without cross-media.</a:t>
            </a:r>
            <a:endParaRPr b="0" i="0" sz="1100" u="none" cap="none" strike="noStrike">
              <a:solidFill>
                <a:srgbClr val="000000"/>
              </a:solidFill>
              <a:latin typeface="Dosis"/>
              <a:ea typeface="Dosis"/>
              <a:cs typeface="Dosis"/>
              <a:sym typeface="Dosis"/>
            </a:endParaRPr>
          </a:p>
        </p:txBody>
      </p:sp>
      <p:sp>
        <p:nvSpPr>
          <p:cNvPr id="123" name="Google Shape;123;p16"/>
          <p:cNvSpPr/>
          <p:nvPr/>
        </p:nvSpPr>
        <p:spPr>
          <a:xfrm>
            <a:off x="4882604" y="707379"/>
            <a:ext cx="2423304" cy="158483"/>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295269"/>
              </a:buClr>
              <a:buSzPts val="1500"/>
              <a:buFont typeface="Arial"/>
              <a:buNone/>
            </a:pPr>
            <a:r>
              <a:rPr b="0" i="0" lang="en" sz="1500" u="none" cap="none" strike="noStrike">
                <a:solidFill>
                  <a:srgbClr val="295269"/>
                </a:solidFill>
                <a:latin typeface="Dosis"/>
                <a:ea typeface="Dosis"/>
                <a:cs typeface="Dosis"/>
                <a:sym typeface="Dosis"/>
              </a:rPr>
              <a:t>IMAGE TITLE</a:t>
            </a:r>
            <a:endParaRPr b="0" i="0" sz="1500" u="none" cap="none" strike="noStrike">
              <a:solidFill>
                <a:srgbClr val="00000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1">
  <p:cSld name="CUSTOM_15">
    <p:spTree>
      <p:nvGrpSpPr>
        <p:cNvPr id="124" name="Shape 124"/>
        <p:cNvGrpSpPr/>
        <p:nvPr/>
      </p:nvGrpSpPr>
      <p:grpSpPr>
        <a:xfrm>
          <a:off x="0" y="0"/>
          <a:ext cx="0" cy="0"/>
          <a:chOff x="0" y="0"/>
          <a:chExt cx="0" cy="0"/>
        </a:xfrm>
      </p:grpSpPr>
      <p:pic>
        <p:nvPicPr>
          <p:cNvPr id="125" name="Google Shape;125;p17"/>
          <p:cNvPicPr preferRelativeResize="0"/>
          <p:nvPr/>
        </p:nvPicPr>
        <p:blipFill rotWithShape="1">
          <a:blip r:embed="rId2">
            <a:alphaModFix/>
          </a:blip>
          <a:srcRect b="15626" l="0" r="0" t="0"/>
          <a:stretch/>
        </p:blipFill>
        <p:spPr>
          <a:xfrm>
            <a:off x="0" y="0"/>
            <a:ext cx="9144000" cy="5143500"/>
          </a:xfrm>
          <a:prstGeom prst="rect">
            <a:avLst/>
          </a:prstGeom>
          <a:noFill/>
          <a:ln>
            <a:noFill/>
          </a:ln>
        </p:spPr>
      </p:pic>
      <p:sp>
        <p:nvSpPr>
          <p:cNvPr id="126" name="Google Shape;126;p17"/>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17"/>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28" name="Google Shape;128;p17"/>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tatement 2">
  <p:cSld name="CUSTOM_16">
    <p:spTree>
      <p:nvGrpSpPr>
        <p:cNvPr id="129" name="Shape 129"/>
        <p:cNvGrpSpPr/>
        <p:nvPr/>
      </p:nvGrpSpPr>
      <p:grpSpPr>
        <a:xfrm>
          <a:off x="0" y="0"/>
          <a:ext cx="0" cy="0"/>
          <a:chOff x="0" y="0"/>
          <a:chExt cx="0" cy="0"/>
        </a:xfrm>
      </p:grpSpPr>
      <p:pic>
        <p:nvPicPr>
          <p:cNvPr id="130" name="Google Shape;130;p1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31" name="Google Shape;131;p18"/>
          <p:cNvSpPr/>
          <p:nvPr/>
        </p:nvSpPr>
        <p:spPr>
          <a:xfrm>
            <a:off x="0" y="0"/>
            <a:ext cx="9144000" cy="5143500"/>
          </a:xfrm>
          <a:prstGeom prst="rect">
            <a:avLst/>
          </a:prstGeom>
          <a:solidFill>
            <a:srgbClr val="204056">
              <a:alpha val="82352"/>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18"/>
          <p:cNvSpPr txBox="1"/>
          <p:nvPr/>
        </p:nvSpPr>
        <p:spPr>
          <a:xfrm>
            <a:off x="1152550" y="1666975"/>
            <a:ext cx="6639000" cy="1371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000"/>
              <a:buFont typeface="Arial"/>
              <a:buNone/>
            </a:pPr>
            <a:r>
              <a:rPr b="0" i="0" lang="en" sz="4000" u="none" cap="none" strike="noStrike">
                <a:solidFill>
                  <a:schemeClr val="lt1"/>
                </a:solidFill>
                <a:latin typeface="Dosis"/>
                <a:ea typeface="Dosis"/>
                <a:cs typeface="Dosis"/>
                <a:sym typeface="Dosis"/>
              </a:rPr>
              <a:t>This is a bold statement or “quote” with a full bleed image</a:t>
            </a:r>
            <a:endParaRPr b="0" i="0" sz="40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3600"/>
              <a:buFont typeface="Arial"/>
              <a:buNone/>
            </a:pPr>
            <a:r>
              <a:t/>
            </a:r>
            <a:endParaRPr b="0" i="0" sz="3600" u="none" cap="none" strike="noStrike">
              <a:solidFill>
                <a:schemeClr val="lt1"/>
              </a:solidFill>
              <a:latin typeface="Dosis"/>
              <a:ea typeface="Dosis"/>
              <a:cs typeface="Dosis"/>
              <a:sym typeface="Dosis"/>
            </a:endParaRPr>
          </a:p>
        </p:txBody>
      </p:sp>
      <p:sp>
        <p:nvSpPr>
          <p:cNvPr id="133" name="Google Shape;133;p18"/>
          <p:cNvSpPr txBox="1"/>
          <p:nvPr/>
        </p:nvSpPr>
        <p:spPr>
          <a:xfrm>
            <a:off x="1514500" y="3381475"/>
            <a:ext cx="5915100" cy="447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0" i="0" lang="en" sz="1600" u="none" cap="none" strike="noStrike">
                <a:solidFill>
                  <a:srgbClr val="BCBEC0"/>
                </a:solidFill>
                <a:latin typeface="Dosis"/>
                <a:ea typeface="Dosis"/>
                <a:cs typeface="Dosis"/>
                <a:sym typeface="Dosis"/>
              </a:rPr>
              <a:t>Name of Author (if it’s a quote)</a:t>
            </a:r>
            <a:endParaRPr b="0" i="0" sz="16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000000"/>
              </a:buClr>
              <a:buSzPts val="1600"/>
              <a:buFont typeface="Arial"/>
              <a:buNone/>
            </a:pPr>
            <a:r>
              <a:t/>
            </a:r>
            <a:endParaRPr b="0" i="0" sz="16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erson Slide">
  <p:cSld name="CUSTOM_17">
    <p:bg>
      <p:bgPr>
        <a:solidFill>
          <a:srgbClr val="000000"/>
        </a:solidFill>
      </p:bgPr>
    </p:bg>
    <p:spTree>
      <p:nvGrpSpPr>
        <p:cNvPr id="134" name="Shape 134"/>
        <p:cNvGrpSpPr/>
        <p:nvPr/>
      </p:nvGrpSpPr>
      <p:grpSpPr>
        <a:xfrm>
          <a:off x="0" y="0"/>
          <a:ext cx="0" cy="0"/>
          <a:chOff x="0" y="0"/>
          <a:chExt cx="0" cy="0"/>
        </a:xfrm>
      </p:grpSpPr>
      <p:pic>
        <p:nvPicPr>
          <p:cNvPr id="135" name="Google Shape;135;p19"/>
          <p:cNvPicPr preferRelativeResize="0"/>
          <p:nvPr/>
        </p:nvPicPr>
        <p:blipFill rotWithShape="1">
          <a:blip r:embed="rId2">
            <a:alphaModFix/>
          </a:blip>
          <a:srcRect b="0" l="0" r="0" t="0"/>
          <a:stretch/>
        </p:blipFill>
        <p:spPr>
          <a:xfrm>
            <a:off x="0" y="0"/>
            <a:ext cx="5143500" cy="5143500"/>
          </a:xfrm>
          <a:prstGeom prst="rect">
            <a:avLst/>
          </a:prstGeom>
          <a:noFill/>
          <a:ln>
            <a:noFill/>
          </a:ln>
        </p:spPr>
      </p:pic>
      <p:sp>
        <p:nvSpPr>
          <p:cNvPr id="136" name="Google Shape;136;p19"/>
          <p:cNvSpPr txBox="1"/>
          <p:nvPr/>
        </p:nvSpPr>
        <p:spPr>
          <a:xfrm>
            <a:off x="5581675" y="1952725"/>
            <a:ext cx="2409900" cy="1619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BCBEC0"/>
                </a:solidFill>
                <a:latin typeface="Dosis"/>
                <a:ea typeface="Dosis"/>
                <a:cs typeface="Dosis"/>
                <a:sym typeface="Dosis"/>
              </a:rPr>
              <a:t>Passionate developer, lover of pizza and cute little dogs. Previously at Acme Inc and Awesome Startup.</a:t>
            </a:r>
            <a:endParaRPr b="0" i="0" sz="1800" u="none" cap="none" strike="noStrike">
              <a:solidFill>
                <a:srgbClr val="BCBEC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BCBEC0"/>
              </a:solidFill>
              <a:latin typeface="Dosis"/>
              <a:ea typeface="Dosis"/>
              <a:cs typeface="Dosis"/>
              <a:sym typeface="Dosis"/>
            </a:endParaRPr>
          </a:p>
        </p:txBody>
      </p:sp>
      <p:sp>
        <p:nvSpPr>
          <p:cNvPr id="137" name="Google Shape;137;p19"/>
          <p:cNvSpPr txBox="1"/>
          <p:nvPr/>
        </p:nvSpPr>
        <p:spPr>
          <a:xfrm>
            <a:off x="5581675" y="1095475"/>
            <a:ext cx="2409900" cy="92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Dosis"/>
                <a:ea typeface="Dosis"/>
                <a:cs typeface="Dosis"/>
                <a:sym typeface="Dosis"/>
              </a:rPr>
              <a:t>Welcome</a:t>
            </a:r>
            <a:endParaRPr b="0" i="0" sz="1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lt1"/>
                </a:solidFill>
                <a:latin typeface="Dosis"/>
                <a:ea typeface="Dosis"/>
                <a:cs typeface="Dosis"/>
                <a:sym typeface="Dosis"/>
              </a:rPr>
              <a:t>John Coder</a:t>
            </a:r>
            <a:endParaRPr b="0" i="0" sz="2400" u="none" cap="none" strike="noStrike">
              <a:solidFill>
                <a:schemeClr val="lt1"/>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white">
  <p:cSld name="CUSTOM_5">
    <p:spTree>
      <p:nvGrpSpPr>
        <p:cNvPr id="138" name="Shape 138"/>
        <p:cNvGrpSpPr/>
        <p:nvPr/>
      </p:nvGrpSpPr>
      <p:grpSpPr>
        <a:xfrm>
          <a:off x="0" y="0"/>
          <a:ext cx="0" cy="0"/>
          <a:chOff x="0" y="0"/>
          <a:chExt cx="0" cy="0"/>
        </a:xfrm>
      </p:grpSpPr>
      <p:pic>
        <p:nvPicPr>
          <p:cNvPr id="139" name="Google Shape;139;p20"/>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40" name="Google Shape;140;p20"/>
          <p:cNvPicPr preferRelativeResize="0"/>
          <p:nvPr/>
        </p:nvPicPr>
        <p:blipFill rotWithShape="1">
          <a:blip r:embed="rId3">
            <a:alphaModFix/>
          </a:blip>
          <a:srcRect b="0" l="0" r="0" t="0"/>
          <a:stretch/>
        </p:blipFill>
        <p:spPr>
          <a:xfrm>
            <a:off x="3079949" y="2258699"/>
            <a:ext cx="2984101" cy="6261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rgbClr val="295269"/>
        </a:solidFill>
      </p:bgPr>
    </p:bg>
    <p:spTree>
      <p:nvGrpSpPr>
        <p:cNvPr id="9" name="Shape 9"/>
        <p:cNvGrpSpPr/>
        <p:nvPr/>
      </p:nvGrpSpPr>
      <p:grpSpPr>
        <a:xfrm>
          <a:off x="0" y="0"/>
          <a:ext cx="0" cy="0"/>
          <a:chOff x="0" y="0"/>
          <a:chExt cx="0" cy="0"/>
        </a:xfrm>
      </p:grpSpPr>
      <p:sp>
        <p:nvSpPr>
          <p:cNvPr id="10" name="Google Shape;10;p3"/>
          <p:cNvSpPr/>
          <p:nvPr/>
        </p:nvSpPr>
        <p:spPr>
          <a:xfrm>
            <a:off x="469021" y="19831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TITLE GOES HERE</a:t>
            </a:r>
            <a:endParaRPr b="0" i="0" sz="1000" u="none" cap="none" strike="noStrike">
              <a:solidFill>
                <a:schemeClr val="lt1"/>
              </a:solidFill>
              <a:latin typeface="Dosis"/>
              <a:ea typeface="Dosis"/>
              <a:cs typeface="Dosis"/>
              <a:sym typeface="Dosis"/>
            </a:endParaRPr>
          </a:p>
        </p:txBody>
      </p:sp>
      <p:sp>
        <p:nvSpPr>
          <p:cNvPr id="11" name="Google Shape;11;p3"/>
          <p:cNvSpPr/>
          <p:nvPr/>
        </p:nvSpPr>
        <p:spPr>
          <a:xfrm>
            <a:off x="469011" y="28146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
        <p:nvSpPr>
          <p:cNvPr id="12" name="Google Shape;12;p3"/>
          <p:cNvSpPr/>
          <p:nvPr/>
        </p:nvSpPr>
        <p:spPr>
          <a:xfrm>
            <a:off x="469031" y="4578285"/>
            <a:ext cx="1792609" cy="196452"/>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800"/>
              <a:buFont typeface="Arial"/>
              <a:buNone/>
            </a:pPr>
            <a:r>
              <a:rPr b="0" i="0" lang="en" sz="800" u="none" cap="none" strike="noStrike">
                <a:solidFill>
                  <a:srgbClr val="BCBEC0"/>
                </a:solidFill>
                <a:latin typeface="Dosis"/>
                <a:ea typeface="Dosis"/>
                <a:cs typeface="Dosis"/>
                <a:sym typeface="Dosis"/>
              </a:rPr>
              <a:t>New York  -  10th February, 2014</a:t>
            </a:r>
            <a:endParaRPr b="0" i="0" sz="800" u="none" cap="none" strike="noStrike">
              <a:solidFill>
                <a:srgbClr val="BCBEC0"/>
              </a:solidFill>
              <a:latin typeface="Dosis"/>
              <a:ea typeface="Dosis"/>
              <a:cs typeface="Dosis"/>
              <a:sym typeface="Dosis"/>
            </a:endParaRPr>
          </a:p>
        </p:txBody>
      </p:sp>
      <p:pic>
        <p:nvPicPr>
          <p:cNvPr id="13" name="Google Shape;13;p3"/>
          <p:cNvPicPr preferRelativeResize="0"/>
          <p:nvPr/>
        </p:nvPicPr>
        <p:blipFill rotWithShape="1">
          <a:blip r:embed="rId2">
            <a:alphaModFix/>
          </a:blip>
          <a:srcRect b="0" l="0" r="0" t="0"/>
          <a:stretch/>
        </p:blipFill>
        <p:spPr>
          <a:xfrm>
            <a:off x="469028" y="620299"/>
            <a:ext cx="1362880" cy="286626"/>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over blue" type="titleOnly">
  <p:cSld name="TITLE_ONLY">
    <p:spTree>
      <p:nvGrpSpPr>
        <p:cNvPr id="141" name="Shape 141"/>
        <p:cNvGrpSpPr/>
        <p:nvPr/>
      </p:nvGrpSpPr>
      <p:grpSpPr>
        <a:xfrm>
          <a:off x="0" y="0"/>
          <a:ext cx="0" cy="0"/>
          <a:chOff x="0" y="0"/>
          <a:chExt cx="0" cy="0"/>
        </a:xfrm>
      </p:grpSpPr>
      <p:pic>
        <p:nvPicPr>
          <p:cNvPr id="142" name="Google Shape;142;p21"/>
          <p:cNvPicPr preferRelativeResize="0"/>
          <p:nvPr/>
        </p:nvPicPr>
        <p:blipFill rotWithShape="1">
          <a:blip r:embed="rId2">
            <a:alphaModFix/>
          </a:blip>
          <a:srcRect b="0" l="0" r="0" t="0"/>
          <a:stretch/>
        </p:blipFill>
        <p:spPr>
          <a:xfrm>
            <a:off x="0" y="0"/>
            <a:ext cx="9144000" cy="5143500"/>
          </a:xfrm>
          <a:prstGeom prst="rect">
            <a:avLst/>
          </a:prstGeom>
          <a:noFill/>
          <a:ln>
            <a:noFill/>
          </a:ln>
        </p:spPr>
      </p:pic>
      <p:pic>
        <p:nvPicPr>
          <p:cNvPr id="143" name="Google Shape;143;p21"/>
          <p:cNvPicPr preferRelativeResize="0"/>
          <p:nvPr/>
        </p:nvPicPr>
        <p:blipFill rotWithShape="1">
          <a:blip r:embed="rId3">
            <a:alphaModFix/>
          </a:blip>
          <a:srcRect b="0" l="0" r="0" t="0"/>
          <a:stretch/>
        </p:blipFill>
        <p:spPr>
          <a:xfrm>
            <a:off x="3079946" y="2257954"/>
            <a:ext cx="2984101" cy="62758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nal Slide">
  <p:cSld name="CUSTOM_18">
    <p:bg>
      <p:bgPr>
        <a:solidFill>
          <a:srgbClr val="295269"/>
        </a:solidFill>
      </p:bgPr>
    </p:bg>
    <p:spTree>
      <p:nvGrpSpPr>
        <p:cNvPr id="144" name="Shape 144"/>
        <p:cNvGrpSpPr/>
        <p:nvPr/>
      </p:nvGrpSpPr>
      <p:grpSpPr>
        <a:xfrm>
          <a:off x="0" y="0"/>
          <a:ext cx="0" cy="0"/>
          <a:chOff x="0" y="0"/>
          <a:chExt cx="0" cy="0"/>
        </a:xfrm>
      </p:grpSpPr>
      <p:sp>
        <p:nvSpPr>
          <p:cNvPr id="145" name="Google Shape;145;p22"/>
          <p:cNvSpPr/>
          <p:nvPr/>
        </p:nvSpPr>
        <p:spPr>
          <a:xfrm>
            <a:off x="469021" y="2179413"/>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ctr">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THANKS!</a:t>
            </a:r>
            <a:endParaRPr b="0" i="0" sz="1000" u="none" cap="none" strike="noStrike">
              <a:solidFill>
                <a:schemeClr val="lt1"/>
              </a:solidFill>
              <a:latin typeface="Dosis"/>
              <a:ea typeface="Dosis"/>
              <a:cs typeface="Dosis"/>
              <a:sym typeface="Dosis"/>
            </a:endParaRPr>
          </a:p>
        </p:txBody>
      </p:sp>
      <p:sp>
        <p:nvSpPr>
          <p:cNvPr id="146" name="Google Shape;146;p22"/>
          <p:cNvSpPr/>
          <p:nvPr/>
        </p:nvSpPr>
        <p:spPr>
          <a:xfrm>
            <a:off x="2676525" y="3243775"/>
            <a:ext cx="3790948" cy="66155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8A8A8A"/>
              </a:buClr>
              <a:buSzPts val="1400"/>
              <a:buFont typeface="Arial"/>
              <a:buNone/>
            </a:pPr>
            <a:r>
              <a:rPr b="0" i="0" lang="en" sz="1400" u="none" cap="none" strike="noStrike">
                <a:solidFill>
                  <a:schemeClr val="lt1"/>
                </a:solidFill>
                <a:latin typeface="Dosis"/>
                <a:ea typeface="Dosis"/>
                <a:cs typeface="Dosis"/>
                <a:sym typeface="Dosis"/>
              </a:rPr>
              <a:t>Zach Sims   </a:t>
            </a:r>
            <a:endParaRPr b="0" i="0" sz="1400" u="none" cap="none" strike="noStrike">
              <a:solidFill>
                <a:schemeClr val="lt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@zsims   </a:t>
            </a:r>
            <a:endParaRPr b="0" i="0" sz="1200" u="none" cap="none" strike="noStrike">
              <a:solidFill>
                <a:srgbClr val="BCBEC0"/>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rPr b="0" i="0" lang="en" sz="1200" u="none" cap="none" strike="noStrike">
                <a:solidFill>
                  <a:srgbClr val="BCBEC0"/>
                </a:solidFill>
                <a:latin typeface="Dosis"/>
                <a:ea typeface="Dosis"/>
                <a:cs typeface="Dosis"/>
                <a:sym typeface="Dosis"/>
              </a:rPr>
              <a:t>zach@codecademy.com</a:t>
            </a:r>
            <a:endParaRPr b="0" i="0" sz="1200" u="none" cap="none" strike="noStrike">
              <a:solidFill>
                <a:srgbClr val="BCBEC0"/>
              </a:solidFill>
              <a:latin typeface="Dosis"/>
              <a:ea typeface="Dosis"/>
              <a:cs typeface="Dosis"/>
              <a:sym typeface="Dosis"/>
            </a:endParaRPr>
          </a:p>
        </p:txBody>
      </p:sp>
      <p:pic>
        <p:nvPicPr>
          <p:cNvPr id="147" name="Google Shape;147;p22"/>
          <p:cNvPicPr preferRelativeResize="0"/>
          <p:nvPr/>
        </p:nvPicPr>
        <p:blipFill rotWithShape="1">
          <a:blip r:embed="rId2">
            <a:alphaModFix/>
          </a:blip>
          <a:srcRect b="0" l="0" r="0" t="0"/>
          <a:stretch/>
        </p:blipFill>
        <p:spPr>
          <a:xfrm>
            <a:off x="3890566" y="1496600"/>
            <a:ext cx="1362880" cy="286626"/>
          </a:xfrm>
          <a:prstGeom prst="rect">
            <a:avLst/>
          </a:prstGeom>
          <a:noFill/>
          <a:ln>
            <a:noFill/>
          </a:ln>
        </p:spPr>
      </p:pic>
      <p:sp>
        <p:nvSpPr>
          <p:cNvPr id="148" name="Google Shape;148;p22"/>
          <p:cNvSpPr/>
          <p:nvPr/>
        </p:nvSpPr>
        <p:spPr>
          <a:xfrm>
            <a:off x="2676525" y="4634425"/>
            <a:ext cx="3790948" cy="3472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ctr">
              <a:lnSpc>
                <a:spcPct val="100000"/>
              </a:lnSpc>
              <a:spcBef>
                <a:spcPts val="0"/>
              </a:spcBef>
              <a:spcAft>
                <a:spcPts val="0"/>
              </a:spcAft>
              <a:buClr>
                <a:srgbClr val="C8CACB"/>
              </a:buClr>
              <a:buSzPts val="1200"/>
              <a:buFont typeface="Arial"/>
              <a:buNone/>
            </a:pPr>
            <a:r>
              <a:rPr b="0" i="0" lang="en" sz="1200" u="none" cap="none" strike="noStrike">
                <a:solidFill>
                  <a:srgbClr val="C8CACB"/>
                </a:solidFill>
                <a:latin typeface="Dosis"/>
                <a:ea typeface="Dosis"/>
                <a:cs typeface="Dosis"/>
                <a:sym typeface="Dosis"/>
              </a:rPr>
              <a:t>WE’RE HIRING:</a:t>
            </a:r>
            <a:r>
              <a:rPr b="0" i="0" lang="en" sz="1200" u="none" cap="none" strike="noStrike">
                <a:solidFill>
                  <a:srgbClr val="F4F5F5"/>
                </a:solidFill>
                <a:latin typeface="Dosis"/>
                <a:ea typeface="Dosis"/>
                <a:cs typeface="Dosis"/>
                <a:sym typeface="Dosis"/>
              </a:rPr>
              <a:t> </a:t>
            </a:r>
            <a:r>
              <a:rPr b="0" i="0" lang="en" sz="1200" u="none" cap="none" strike="noStrike">
                <a:solidFill>
                  <a:srgbClr val="FA726E"/>
                </a:solidFill>
                <a:latin typeface="Dosis"/>
                <a:ea typeface="Dosis"/>
                <a:cs typeface="Dosis"/>
                <a:sym typeface="Dosis"/>
              </a:rPr>
              <a:t>http://www.codecademy.com/about/jobs</a:t>
            </a:r>
            <a:endParaRPr b="0" i="0" sz="1200" u="none" cap="none" strike="noStrike">
              <a:solidFill>
                <a:schemeClr val="dk1"/>
              </a:solidFill>
              <a:latin typeface="Dosis"/>
              <a:ea typeface="Dosis"/>
              <a:cs typeface="Dosis"/>
              <a:sym typeface="Dosis"/>
            </a:endParaRPr>
          </a:p>
          <a:p>
            <a:pPr indent="0" lvl="0" marL="0" marR="0" rtl="0" algn="ctr">
              <a:lnSpc>
                <a:spcPct val="100000"/>
              </a:lnSpc>
              <a:spcBef>
                <a:spcPts val="0"/>
              </a:spcBef>
              <a:spcAft>
                <a:spcPts val="0"/>
              </a:spcAft>
              <a:buClr>
                <a:srgbClr val="8A8A8A"/>
              </a:buClr>
              <a:buSzPts val="1200"/>
              <a:buFont typeface="Arial"/>
              <a:buNone/>
            </a:pPr>
            <a:r>
              <a:t/>
            </a:r>
            <a:endParaRPr b="0" i="0" sz="1200" u="none" cap="none" strike="noStrike">
              <a:solidFill>
                <a:schemeClr val="lt1"/>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p:cSld name="CUSTOM_21">
    <p:spTree>
      <p:nvGrpSpPr>
        <p:cNvPr id="149" name="Shape 149"/>
        <p:cNvGrpSpPr/>
        <p:nvPr/>
      </p:nvGrpSpPr>
      <p:grpSpPr>
        <a:xfrm>
          <a:off x="0" y="0"/>
          <a:ext cx="0" cy="0"/>
          <a:chOff x="0" y="0"/>
          <a:chExt cx="0" cy="0"/>
        </a:xfrm>
      </p:grpSpPr>
      <p:cxnSp>
        <p:nvCxnSpPr>
          <p:cNvPr id="150" name="Google Shape;150;p23"/>
          <p:cNvCxnSpPr/>
          <p:nvPr/>
        </p:nvCxnSpPr>
        <p:spPr>
          <a:xfrm>
            <a:off x="3811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1" name="Google Shape;151;p23"/>
          <p:cNvSpPr txBox="1"/>
          <p:nvPr/>
        </p:nvSpPr>
        <p:spPr>
          <a:xfrm>
            <a:off x="4197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Q2</a:t>
            </a:r>
            <a:endParaRPr b="0" i="0" sz="900" u="none" cap="none" strike="noStrike">
              <a:solidFill>
                <a:srgbClr val="000000"/>
              </a:solidFill>
              <a:latin typeface="Dosis"/>
              <a:ea typeface="Dosis"/>
              <a:cs typeface="Dosis"/>
              <a:sym typeface="Dosis"/>
            </a:endParaRPr>
          </a:p>
        </p:txBody>
      </p:sp>
      <p:cxnSp>
        <p:nvCxnSpPr>
          <p:cNvPr id="152" name="Google Shape;152;p23"/>
          <p:cNvCxnSpPr/>
          <p:nvPr/>
        </p:nvCxnSpPr>
        <p:spPr>
          <a:xfrm>
            <a:off x="3202338"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3" name="Google Shape;153;p23"/>
          <p:cNvSpPr txBox="1"/>
          <p:nvPr/>
        </p:nvSpPr>
        <p:spPr>
          <a:xfrm>
            <a:off x="3240913"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Q3</a:t>
            </a:r>
            <a:endParaRPr b="0" i="0" sz="900" u="none" cap="none" strike="noStrike">
              <a:solidFill>
                <a:srgbClr val="000000"/>
              </a:solidFill>
              <a:latin typeface="Dosis"/>
              <a:ea typeface="Dosis"/>
              <a:cs typeface="Dosis"/>
              <a:sym typeface="Dosis"/>
            </a:endParaRPr>
          </a:p>
        </p:txBody>
      </p:sp>
      <p:cxnSp>
        <p:nvCxnSpPr>
          <p:cNvPr id="154" name="Google Shape;154;p23"/>
          <p:cNvCxnSpPr/>
          <p:nvPr/>
        </p:nvCxnSpPr>
        <p:spPr>
          <a:xfrm>
            <a:off x="6023550" y="4509450"/>
            <a:ext cx="0" cy="282900"/>
          </a:xfrm>
          <a:prstGeom prst="straightConnector1">
            <a:avLst/>
          </a:prstGeom>
          <a:noFill/>
          <a:ln cap="flat" cmpd="sng" w="9525">
            <a:solidFill>
              <a:srgbClr val="000000"/>
            </a:solidFill>
            <a:prstDash val="solid"/>
            <a:round/>
            <a:headEnd len="sm" w="sm" type="none"/>
            <a:tailEnd len="sm" w="sm" type="none"/>
          </a:ln>
        </p:spPr>
      </p:cxnSp>
      <p:sp>
        <p:nvSpPr>
          <p:cNvPr id="155" name="Google Shape;155;p23"/>
          <p:cNvSpPr txBox="1"/>
          <p:nvPr/>
        </p:nvSpPr>
        <p:spPr>
          <a:xfrm>
            <a:off x="6062125" y="4480500"/>
            <a:ext cx="13098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000000"/>
                </a:solidFill>
                <a:latin typeface="Dosis"/>
                <a:ea typeface="Dosis"/>
                <a:cs typeface="Dosis"/>
                <a:sym typeface="Dosis"/>
              </a:rPr>
              <a:t>Q4</a:t>
            </a:r>
            <a:endParaRPr b="0" i="0" sz="900" u="none" cap="none" strike="noStrike">
              <a:solidFill>
                <a:srgbClr val="000000"/>
              </a:solidFill>
              <a:latin typeface="Dosis"/>
              <a:ea typeface="Dosis"/>
              <a:cs typeface="Dosis"/>
              <a:sym typeface="Dosis"/>
            </a:endParaRPr>
          </a:p>
        </p:txBody>
      </p:sp>
      <p:cxnSp>
        <p:nvCxnSpPr>
          <p:cNvPr id="156" name="Google Shape;156;p23"/>
          <p:cNvCxnSpPr/>
          <p:nvPr/>
        </p:nvCxnSpPr>
        <p:spPr>
          <a:xfrm>
            <a:off x="3811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57" name="Google Shape;157;p23"/>
          <p:cNvSpPr txBox="1"/>
          <p:nvPr/>
        </p:nvSpPr>
        <p:spPr>
          <a:xfrm>
            <a:off x="4197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July</a:t>
            </a:r>
            <a:endParaRPr b="0" i="0" sz="900" u="none" cap="none" strike="noStrike">
              <a:solidFill>
                <a:srgbClr val="B7B7B7"/>
              </a:solidFill>
              <a:latin typeface="Dosis"/>
              <a:ea typeface="Dosis"/>
              <a:cs typeface="Dosis"/>
              <a:sym typeface="Dosis"/>
            </a:endParaRPr>
          </a:p>
        </p:txBody>
      </p:sp>
      <p:sp>
        <p:nvSpPr>
          <p:cNvPr id="158" name="Google Shape;158;p23"/>
          <p:cNvSpPr txBox="1"/>
          <p:nvPr/>
        </p:nvSpPr>
        <p:spPr>
          <a:xfrm>
            <a:off x="1365081"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August</a:t>
            </a:r>
            <a:endParaRPr b="0" i="0" sz="900" u="none" cap="none" strike="noStrike">
              <a:solidFill>
                <a:srgbClr val="B7B7B7"/>
              </a:solidFill>
              <a:latin typeface="Dosis"/>
              <a:ea typeface="Dosis"/>
              <a:cs typeface="Dosis"/>
              <a:sym typeface="Dosis"/>
            </a:endParaRPr>
          </a:p>
        </p:txBody>
      </p:sp>
      <p:cxnSp>
        <p:nvCxnSpPr>
          <p:cNvPr id="159" name="Google Shape;159;p23"/>
          <p:cNvCxnSpPr/>
          <p:nvPr/>
        </p:nvCxnSpPr>
        <p:spPr>
          <a:xfrm>
            <a:off x="1326506"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0" name="Google Shape;160;p23"/>
          <p:cNvSpPr txBox="1"/>
          <p:nvPr/>
        </p:nvSpPr>
        <p:spPr>
          <a:xfrm>
            <a:off x="23122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September</a:t>
            </a:r>
            <a:endParaRPr b="0" i="0" sz="900" u="none" cap="none" strike="noStrike">
              <a:solidFill>
                <a:srgbClr val="B7B7B7"/>
              </a:solidFill>
              <a:latin typeface="Dosis"/>
              <a:ea typeface="Dosis"/>
              <a:cs typeface="Dosis"/>
              <a:sym typeface="Dosis"/>
            </a:endParaRPr>
          </a:p>
        </p:txBody>
      </p:sp>
      <p:cxnSp>
        <p:nvCxnSpPr>
          <p:cNvPr id="161" name="Google Shape;161;p23"/>
          <p:cNvCxnSpPr/>
          <p:nvPr/>
        </p:nvCxnSpPr>
        <p:spPr>
          <a:xfrm>
            <a:off x="22736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62" name="Google Shape;162;p23"/>
          <p:cNvCxnSpPr/>
          <p:nvPr/>
        </p:nvCxnSpPr>
        <p:spPr>
          <a:xfrm>
            <a:off x="60235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3" name="Google Shape;163;p23"/>
          <p:cNvSpPr txBox="1"/>
          <p:nvPr/>
        </p:nvSpPr>
        <p:spPr>
          <a:xfrm>
            <a:off x="60621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January</a:t>
            </a:r>
            <a:endParaRPr b="0" i="0" sz="900" u="none" cap="none" strike="noStrike">
              <a:solidFill>
                <a:srgbClr val="B7B7B7"/>
              </a:solidFill>
              <a:latin typeface="Dosis"/>
              <a:ea typeface="Dosis"/>
              <a:cs typeface="Dosis"/>
              <a:sym typeface="Dosis"/>
            </a:endParaRPr>
          </a:p>
        </p:txBody>
      </p:sp>
      <p:sp>
        <p:nvSpPr>
          <p:cNvPr id="164" name="Google Shape;164;p23"/>
          <p:cNvSpPr txBox="1"/>
          <p:nvPr/>
        </p:nvSpPr>
        <p:spPr>
          <a:xfrm>
            <a:off x="70074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February</a:t>
            </a:r>
            <a:endParaRPr b="0" i="0" sz="900" u="none" cap="none" strike="noStrike">
              <a:solidFill>
                <a:srgbClr val="B7B7B7"/>
              </a:solidFill>
              <a:latin typeface="Dosis"/>
              <a:ea typeface="Dosis"/>
              <a:cs typeface="Dosis"/>
              <a:sym typeface="Dosis"/>
            </a:endParaRPr>
          </a:p>
        </p:txBody>
      </p:sp>
      <p:cxnSp>
        <p:nvCxnSpPr>
          <p:cNvPr id="165" name="Google Shape;165;p23"/>
          <p:cNvCxnSpPr/>
          <p:nvPr/>
        </p:nvCxnSpPr>
        <p:spPr>
          <a:xfrm>
            <a:off x="69689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6" name="Google Shape;166;p23"/>
          <p:cNvSpPr txBox="1"/>
          <p:nvPr/>
        </p:nvSpPr>
        <p:spPr>
          <a:xfrm>
            <a:off x="79546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March</a:t>
            </a:r>
            <a:endParaRPr b="0" i="0" sz="900" u="none" cap="none" strike="noStrike">
              <a:solidFill>
                <a:srgbClr val="B7B7B7"/>
              </a:solidFill>
              <a:latin typeface="Dosis"/>
              <a:ea typeface="Dosis"/>
              <a:cs typeface="Dosis"/>
              <a:sym typeface="Dosis"/>
            </a:endParaRPr>
          </a:p>
        </p:txBody>
      </p:sp>
      <p:cxnSp>
        <p:nvCxnSpPr>
          <p:cNvPr id="167" name="Google Shape;167;p23"/>
          <p:cNvCxnSpPr/>
          <p:nvPr/>
        </p:nvCxnSpPr>
        <p:spPr>
          <a:xfrm>
            <a:off x="79160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68" name="Google Shape;168;p23"/>
          <p:cNvCxnSpPr/>
          <p:nvPr/>
        </p:nvCxnSpPr>
        <p:spPr>
          <a:xfrm>
            <a:off x="3202350"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69" name="Google Shape;169;p23"/>
          <p:cNvSpPr txBox="1"/>
          <p:nvPr/>
        </p:nvSpPr>
        <p:spPr>
          <a:xfrm>
            <a:off x="3240925"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October</a:t>
            </a:r>
            <a:endParaRPr b="0" i="0" sz="900" u="none" cap="none" strike="noStrike">
              <a:solidFill>
                <a:srgbClr val="B7B7B7"/>
              </a:solidFill>
              <a:latin typeface="Dosis"/>
              <a:ea typeface="Dosis"/>
              <a:cs typeface="Dosis"/>
              <a:sym typeface="Dosis"/>
            </a:endParaRPr>
          </a:p>
        </p:txBody>
      </p:sp>
      <p:sp>
        <p:nvSpPr>
          <p:cNvPr id="170" name="Google Shape;170;p23"/>
          <p:cNvSpPr txBox="1"/>
          <p:nvPr/>
        </p:nvSpPr>
        <p:spPr>
          <a:xfrm>
            <a:off x="4186280"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November</a:t>
            </a:r>
            <a:endParaRPr b="0" i="0" sz="900" u="none" cap="none" strike="noStrike">
              <a:solidFill>
                <a:srgbClr val="B7B7B7"/>
              </a:solidFill>
              <a:latin typeface="Dosis"/>
              <a:ea typeface="Dosis"/>
              <a:cs typeface="Dosis"/>
              <a:sym typeface="Dosis"/>
            </a:endParaRPr>
          </a:p>
        </p:txBody>
      </p:sp>
      <p:cxnSp>
        <p:nvCxnSpPr>
          <p:cNvPr id="171" name="Google Shape;171;p23"/>
          <p:cNvCxnSpPr/>
          <p:nvPr/>
        </p:nvCxnSpPr>
        <p:spPr>
          <a:xfrm>
            <a:off x="4147705" y="4069625"/>
            <a:ext cx="0" cy="282900"/>
          </a:xfrm>
          <a:prstGeom prst="straightConnector1">
            <a:avLst/>
          </a:prstGeom>
          <a:noFill/>
          <a:ln cap="flat" cmpd="sng" w="9525">
            <a:solidFill>
              <a:srgbClr val="CCCCCC"/>
            </a:solidFill>
            <a:prstDash val="solid"/>
            <a:round/>
            <a:headEnd len="sm" w="sm" type="none"/>
            <a:tailEnd len="sm" w="sm" type="none"/>
          </a:ln>
        </p:spPr>
      </p:cxnSp>
      <p:sp>
        <p:nvSpPr>
          <p:cNvPr id="172" name="Google Shape;172;p23"/>
          <p:cNvSpPr txBox="1"/>
          <p:nvPr/>
        </p:nvSpPr>
        <p:spPr>
          <a:xfrm>
            <a:off x="5133469" y="4040675"/>
            <a:ext cx="8592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900"/>
              <a:buFont typeface="Arial"/>
              <a:buNone/>
            </a:pPr>
            <a:r>
              <a:rPr b="0" i="0" lang="en" sz="900" u="none" cap="none" strike="noStrike">
                <a:solidFill>
                  <a:srgbClr val="B7B7B7"/>
                </a:solidFill>
                <a:latin typeface="Dosis"/>
                <a:ea typeface="Dosis"/>
                <a:cs typeface="Dosis"/>
                <a:sym typeface="Dosis"/>
              </a:rPr>
              <a:t>December</a:t>
            </a:r>
            <a:endParaRPr b="0" i="0" sz="900" u="none" cap="none" strike="noStrike">
              <a:solidFill>
                <a:srgbClr val="B7B7B7"/>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B7B7B7"/>
              </a:solidFill>
              <a:latin typeface="Dosis"/>
              <a:ea typeface="Dosis"/>
              <a:cs typeface="Dosis"/>
              <a:sym typeface="Dosis"/>
            </a:endParaRPr>
          </a:p>
        </p:txBody>
      </p:sp>
      <p:cxnSp>
        <p:nvCxnSpPr>
          <p:cNvPr id="173" name="Google Shape;173;p23"/>
          <p:cNvCxnSpPr/>
          <p:nvPr/>
        </p:nvCxnSpPr>
        <p:spPr>
          <a:xfrm>
            <a:off x="5094894" y="4069625"/>
            <a:ext cx="0" cy="282900"/>
          </a:xfrm>
          <a:prstGeom prst="straightConnector1">
            <a:avLst/>
          </a:prstGeom>
          <a:noFill/>
          <a:ln cap="flat" cmpd="sng" w="9525">
            <a:solidFill>
              <a:srgbClr val="CCCCCC"/>
            </a:solidFill>
            <a:prstDash val="solid"/>
            <a:round/>
            <a:headEnd len="sm" w="sm" type="none"/>
            <a:tailEnd len="sm" w="sm" type="none"/>
          </a:ln>
        </p:spPr>
      </p:cxnSp>
      <p:cxnSp>
        <p:nvCxnSpPr>
          <p:cNvPr id="174" name="Google Shape;174;p23"/>
          <p:cNvCxnSpPr/>
          <p:nvPr/>
        </p:nvCxnSpPr>
        <p:spPr>
          <a:xfrm>
            <a:off x="3202338"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175" name="Google Shape;175;p23"/>
          <p:cNvCxnSpPr/>
          <p:nvPr/>
        </p:nvCxnSpPr>
        <p:spPr>
          <a:xfrm>
            <a:off x="6023550" y="977325"/>
            <a:ext cx="0" cy="2893500"/>
          </a:xfrm>
          <a:prstGeom prst="straightConnector1">
            <a:avLst/>
          </a:prstGeom>
          <a:noFill/>
          <a:ln cap="flat" cmpd="sng" w="9525">
            <a:solidFill>
              <a:srgbClr val="939598"/>
            </a:solidFill>
            <a:prstDash val="dot"/>
            <a:round/>
            <a:headEnd len="sm" w="sm" type="none"/>
            <a:tailEnd len="sm" w="sm" type="none"/>
          </a:ln>
        </p:spPr>
      </p:cxnSp>
      <p:cxnSp>
        <p:nvCxnSpPr>
          <p:cNvPr id="176" name="Google Shape;176;p23"/>
          <p:cNvCxnSpPr/>
          <p:nvPr/>
        </p:nvCxnSpPr>
        <p:spPr>
          <a:xfrm>
            <a:off x="381150" y="977325"/>
            <a:ext cx="0" cy="2893500"/>
          </a:xfrm>
          <a:prstGeom prst="straightConnector1">
            <a:avLst/>
          </a:prstGeom>
          <a:noFill/>
          <a:ln cap="flat" cmpd="sng" w="9525">
            <a:solidFill>
              <a:srgbClr val="939598"/>
            </a:solidFill>
            <a:prstDash val="dot"/>
            <a:round/>
            <a:headEnd len="sm" w="sm" type="none"/>
            <a:tailEnd len="sm" w="sm" type="none"/>
          </a:ln>
        </p:spPr>
      </p:cxnSp>
      <p:sp>
        <p:nvSpPr>
          <p:cNvPr id="177" name="Google Shape;177;p23"/>
          <p:cNvSpPr/>
          <p:nvPr/>
        </p:nvSpPr>
        <p:spPr>
          <a:xfrm>
            <a:off x="1326500" y="3228775"/>
            <a:ext cx="1881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Spec definition</a:t>
            </a:r>
            <a:endParaRPr b="0" i="0" sz="1000" u="none" cap="none" strike="noStrike">
              <a:solidFill>
                <a:srgbClr val="666666"/>
              </a:solidFill>
              <a:latin typeface="Dosis"/>
              <a:ea typeface="Dosis"/>
              <a:cs typeface="Dosis"/>
              <a:sym typeface="Dosis"/>
            </a:endParaRPr>
          </a:p>
        </p:txBody>
      </p:sp>
      <p:sp>
        <p:nvSpPr>
          <p:cNvPr id="178" name="Google Shape;178;p23"/>
          <p:cNvSpPr/>
          <p:nvPr/>
        </p:nvSpPr>
        <p:spPr>
          <a:xfrm>
            <a:off x="3207925" y="3228775"/>
            <a:ext cx="28155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Evaluate, and build</a:t>
            </a:r>
            <a:endParaRPr b="0" i="0" sz="1000" u="none" cap="none" strike="noStrike">
              <a:solidFill>
                <a:srgbClr val="666666"/>
              </a:solidFill>
              <a:latin typeface="Dosis"/>
              <a:ea typeface="Dosis"/>
              <a:cs typeface="Dosis"/>
              <a:sym typeface="Dosis"/>
            </a:endParaRPr>
          </a:p>
        </p:txBody>
      </p:sp>
      <p:sp>
        <p:nvSpPr>
          <p:cNvPr id="179" name="Google Shape;179;p23"/>
          <p:cNvSpPr/>
          <p:nvPr/>
        </p:nvSpPr>
        <p:spPr>
          <a:xfrm>
            <a:off x="6023552" y="34435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non-US app store?</a:t>
            </a:r>
            <a:endParaRPr b="0" i="0" sz="1000" u="none" cap="none" strike="noStrike">
              <a:solidFill>
                <a:srgbClr val="666666"/>
              </a:solidFill>
              <a:latin typeface="Dosis"/>
              <a:ea typeface="Dosis"/>
              <a:cs typeface="Dosis"/>
              <a:sym typeface="Dosis"/>
            </a:endParaRPr>
          </a:p>
        </p:txBody>
      </p:sp>
      <p:sp>
        <p:nvSpPr>
          <p:cNvPr id="180" name="Google Shape;180;p23"/>
          <p:cNvSpPr/>
          <p:nvPr/>
        </p:nvSpPr>
        <p:spPr>
          <a:xfrm>
            <a:off x="1326450" y="1196281"/>
            <a:ext cx="22944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LTP 1+2 francine release</a:t>
            </a:r>
            <a:endParaRPr b="0" i="0" sz="1000" u="none" cap="none" strike="noStrike">
              <a:solidFill>
                <a:srgbClr val="FFFFFF"/>
              </a:solidFill>
              <a:latin typeface="Dosis"/>
              <a:ea typeface="Dosis"/>
              <a:cs typeface="Dosis"/>
              <a:sym typeface="Dosis"/>
            </a:endParaRPr>
          </a:p>
        </p:txBody>
      </p:sp>
      <p:sp>
        <p:nvSpPr>
          <p:cNvPr id="181" name="Google Shape;181;p23"/>
          <p:cNvSpPr/>
          <p:nvPr/>
        </p:nvSpPr>
        <p:spPr>
          <a:xfrm>
            <a:off x="3620852" y="1196281"/>
            <a:ext cx="11220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final release</a:t>
            </a:r>
            <a:endParaRPr b="0" i="0" sz="1000" u="none" cap="none" strike="noStrike">
              <a:solidFill>
                <a:srgbClr val="FFFFFF"/>
              </a:solidFill>
              <a:latin typeface="Dosis"/>
              <a:ea typeface="Dosis"/>
              <a:cs typeface="Dosis"/>
              <a:sym typeface="Dosis"/>
            </a:endParaRPr>
          </a:p>
        </p:txBody>
      </p:sp>
      <p:sp>
        <p:nvSpPr>
          <p:cNvPr id="182" name="Google Shape;182;p23"/>
          <p:cNvSpPr/>
          <p:nvPr/>
        </p:nvSpPr>
        <p:spPr>
          <a:xfrm>
            <a:off x="1326450" y="1501081"/>
            <a:ext cx="1881300" cy="2148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HT: 100 interviews</a:t>
            </a:r>
            <a:endParaRPr b="0" i="0" sz="1000" u="none" cap="none" strike="noStrike">
              <a:solidFill>
                <a:srgbClr val="FFFFFF"/>
              </a:solidFill>
              <a:latin typeface="Dosis"/>
              <a:ea typeface="Dosis"/>
              <a:cs typeface="Dosis"/>
              <a:sym typeface="Dosis"/>
            </a:endParaRPr>
          </a:p>
        </p:txBody>
      </p:sp>
      <p:sp>
        <p:nvSpPr>
          <p:cNvPr id="183" name="Google Shape;183;p23"/>
          <p:cNvSpPr/>
          <p:nvPr/>
        </p:nvSpPr>
        <p:spPr>
          <a:xfrm>
            <a:off x="3210751" y="1501081"/>
            <a:ext cx="1391400" cy="323700"/>
          </a:xfrm>
          <a:prstGeom prst="roundRect">
            <a:avLst>
              <a:gd fmla="val 0" name="adj"/>
            </a:avLst>
          </a:prstGeom>
          <a:solidFill>
            <a:srgbClr val="29526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hireability funnel + integration?</a:t>
            </a:r>
            <a:endParaRPr b="0" i="0" sz="1000" u="none" cap="none" strike="noStrike">
              <a:solidFill>
                <a:srgbClr val="FFFFFF"/>
              </a:solidFill>
              <a:latin typeface="Dosis"/>
              <a:ea typeface="Dosis"/>
              <a:cs typeface="Dosis"/>
              <a:sym typeface="Dosis"/>
            </a:endParaRPr>
          </a:p>
        </p:txBody>
      </p:sp>
      <p:sp>
        <p:nvSpPr>
          <p:cNvPr id="184" name="Google Shape;184;p23"/>
          <p:cNvSpPr/>
          <p:nvPr/>
        </p:nvSpPr>
        <p:spPr>
          <a:xfrm>
            <a:off x="1326450" y="2255231"/>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Peer Code Review</a:t>
            </a:r>
            <a:endParaRPr b="0" i="0" sz="1000" u="none" cap="none" strike="noStrike">
              <a:solidFill>
                <a:srgbClr val="FFFFFF"/>
              </a:solidFill>
              <a:latin typeface="Dosis"/>
              <a:ea typeface="Dosis"/>
              <a:cs typeface="Dosis"/>
              <a:sym typeface="Dosis"/>
            </a:endParaRPr>
          </a:p>
        </p:txBody>
      </p:sp>
      <p:sp>
        <p:nvSpPr>
          <p:cNvPr id="185" name="Google Shape;185;p23"/>
          <p:cNvSpPr/>
          <p:nvPr/>
        </p:nvSpPr>
        <p:spPr>
          <a:xfrm>
            <a:off x="1326450" y="2552106"/>
            <a:ext cx="1881300" cy="214800"/>
          </a:xfrm>
          <a:prstGeom prst="roundRect">
            <a:avLst>
              <a:gd fmla="val 0" name="adj"/>
            </a:avLst>
          </a:prstGeom>
          <a:solidFill>
            <a:srgbClr val="59A1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FFFFFF"/>
                </a:solidFill>
                <a:latin typeface="Dosis"/>
                <a:ea typeface="Dosis"/>
                <a:cs typeface="Dosis"/>
                <a:sym typeface="Dosis"/>
              </a:rPr>
              <a:t>Guidance Counselor</a:t>
            </a:r>
            <a:endParaRPr b="0" i="0" sz="1000" u="none" cap="none" strike="noStrike">
              <a:solidFill>
                <a:srgbClr val="FFFFFF"/>
              </a:solidFill>
              <a:latin typeface="Dosis"/>
              <a:ea typeface="Dosis"/>
              <a:cs typeface="Dosis"/>
              <a:sym typeface="Dosis"/>
            </a:endParaRPr>
          </a:p>
        </p:txBody>
      </p:sp>
      <p:sp>
        <p:nvSpPr>
          <p:cNvPr id="186" name="Google Shape;186;p23"/>
          <p:cNvSpPr/>
          <p:nvPr/>
        </p:nvSpPr>
        <p:spPr>
          <a:xfrm>
            <a:off x="7313577" y="3228781"/>
            <a:ext cx="1500300" cy="214800"/>
          </a:xfrm>
          <a:prstGeom prst="roundRect">
            <a:avLst>
              <a:gd fmla="val 0" name="adj"/>
            </a:avLst>
          </a:prstGeom>
          <a:solidFill>
            <a:srgbClr val="40D7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666666"/>
                </a:solidFill>
                <a:latin typeface="Dosis"/>
                <a:ea typeface="Dosis"/>
                <a:cs typeface="Dosis"/>
                <a:sym typeface="Dosis"/>
              </a:rPr>
              <a:t>Deliver to US app store</a:t>
            </a:r>
            <a:endParaRPr b="0" i="0" sz="1000" u="none" cap="none" strike="noStrike">
              <a:solidFill>
                <a:srgbClr val="666666"/>
              </a:solidFill>
              <a:latin typeface="Dosis"/>
              <a:ea typeface="Dosis"/>
              <a:cs typeface="Dosis"/>
              <a:sym typeface="Dosis"/>
            </a:endParaRPr>
          </a:p>
        </p:txBody>
      </p:sp>
      <p:cxnSp>
        <p:nvCxnSpPr>
          <p:cNvPr id="187" name="Google Shape;187;p23"/>
          <p:cNvCxnSpPr/>
          <p:nvPr/>
        </p:nvCxnSpPr>
        <p:spPr>
          <a:xfrm>
            <a:off x="8813875" y="977325"/>
            <a:ext cx="0" cy="2893500"/>
          </a:xfrm>
          <a:prstGeom prst="straightConnector1">
            <a:avLst/>
          </a:prstGeom>
          <a:noFill/>
          <a:ln cap="flat" cmpd="sng" w="9525">
            <a:solidFill>
              <a:srgbClr val="939598"/>
            </a:solidFill>
            <a:prstDash val="dot"/>
            <a:round/>
            <a:headEnd len="sm" w="sm" type="none"/>
            <a:tailEnd len="sm" w="sm" type="none"/>
          </a:ln>
        </p:spPr>
      </p:cxnSp>
      <p:sp>
        <p:nvSpPr>
          <p:cNvPr id="188" name="Google Shape;188;p23"/>
          <p:cNvSpPr/>
          <p:nvPr/>
        </p:nvSpPr>
        <p:spPr>
          <a:xfrm>
            <a:off x="6216263" y="641550"/>
            <a:ext cx="142500" cy="142500"/>
          </a:xfrm>
          <a:prstGeom prst="rect">
            <a:avLst/>
          </a:prstGeom>
          <a:solidFill>
            <a:srgbClr val="29526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3"/>
          <p:cNvSpPr txBox="1"/>
          <p:nvPr/>
        </p:nvSpPr>
        <p:spPr>
          <a:xfrm>
            <a:off x="6327286" y="536775"/>
            <a:ext cx="9723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295269"/>
                </a:solidFill>
                <a:latin typeface="Dosis"/>
                <a:ea typeface="Dosis"/>
                <a:cs typeface="Dosis"/>
                <a:sym typeface="Dosis"/>
              </a:rPr>
              <a:t>LTP3</a:t>
            </a:r>
            <a:endParaRPr b="0" i="0" sz="1100" u="none" cap="none" strike="noStrike">
              <a:solidFill>
                <a:srgbClr val="295269"/>
              </a:solidFill>
              <a:latin typeface="Dosis"/>
              <a:ea typeface="Dosis"/>
              <a:cs typeface="Dosis"/>
              <a:sym typeface="Dosis"/>
            </a:endParaRPr>
          </a:p>
        </p:txBody>
      </p:sp>
      <p:sp>
        <p:nvSpPr>
          <p:cNvPr id="190" name="Google Shape;190;p23"/>
          <p:cNvSpPr txBox="1"/>
          <p:nvPr/>
        </p:nvSpPr>
        <p:spPr>
          <a:xfrm>
            <a:off x="7040238"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6AB1D3"/>
                </a:solidFill>
                <a:latin typeface="Dosis"/>
                <a:ea typeface="Dosis"/>
                <a:cs typeface="Dosis"/>
                <a:sym typeface="Dosis"/>
              </a:rPr>
              <a:t>Community + $</a:t>
            </a:r>
            <a:endParaRPr b="0" i="0" sz="1100" u="none" cap="none" strike="noStrike">
              <a:solidFill>
                <a:srgbClr val="6AB1D3"/>
              </a:solidFill>
              <a:latin typeface="Dosis"/>
              <a:ea typeface="Dosis"/>
              <a:cs typeface="Dosis"/>
              <a:sym typeface="Dosis"/>
            </a:endParaRPr>
          </a:p>
        </p:txBody>
      </p:sp>
      <p:sp>
        <p:nvSpPr>
          <p:cNvPr id="191" name="Google Shape;191;p23"/>
          <p:cNvSpPr/>
          <p:nvPr/>
        </p:nvSpPr>
        <p:spPr>
          <a:xfrm>
            <a:off x="6929213" y="641550"/>
            <a:ext cx="142500" cy="142500"/>
          </a:xfrm>
          <a:prstGeom prst="rect">
            <a:avLst/>
          </a:prstGeom>
          <a:solidFill>
            <a:srgbClr val="6AB1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3"/>
          <p:cNvSpPr txBox="1"/>
          <p:nvPr/>
        </p:nvSpPr>
        <p:spPr>
          <a:xfrm>
            <a:off x="8301731" y="536775"/>
            <a:ext cx="1071900" cy="340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40D7C1"/>
                </a:solidFill>
                <a:latin typeface="Dosis"/>
                <a:ea typeface="Dosis"/>
                <a:cs typeface="Dosis"/>
                <a:sym typeface="Dosis"/>
              </a:rPr>
              <a:t>Mobile</a:t>
            </a:r>
            <a:endParaRPr b="0" i="0" sz="1100" u="none" cap="none" strike="noStrike">
              <a:solidFill>
                <a:srgbClr val="40D7C1"/>
              </a:solidFill>
              <a:latin typeface="Dosis"/>
              <a:ea typeface="Dosis"/>
              <a:cs typeface="Dosis"/>
              <a:sym typeface="Dosis"/>
            </a:endParaRPr>
          </a:p>
        </p:txBody>
      </p:sp>
      <p:sp>
        <p:nvSpPr>
          <p:cNvPr id="193" name="Google Shape;193;p23"/>
          <p:cNvSpPr/>
          <p:nvPr/>
        </p:nvSpPr>
        <p:spPr>
          <a:xfrm>
            <a:off x="8190706" y="641550"/>
            <a:ext cx="142500" cy="142500"/>
          </a:xfrm>
          <a:prstGeom prst="rect">
            <a:avLst/>
          </a:prstGeom>
          <a:solidFill>
            <a:srgbClr val="40D7C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4" name="Google Shape;194;p23"/>
          <p:cNvCxnSpPr/>
          <p:nvPr/>
        </p:nvCxnSpPr>
        <p:spPr>
          <a:xfrm>
            <a:off x="381150" y="3849525"/>
            <a:ext cx="8435100" cy="0"/>
          </a:xfrm>
          <a:prstGeom prst="straightConnector1">
            <a:avLst/>
          </a:prstGeom>
          <a:noFill/>
          <a:ln cap="flat" cmpd="sng" w="9525">
            <a:solidFill>
              <a:srgbClr val="939598"/>
            </a:solidFill>
            <a:prstDash val="dot"/>
            <a:round/>
            <a:headEnd len="sm" w="sm" type="none"/>
            <a:tailEnd len="sm" w="sm" type="none"/>
          </a:ln>
        </p:spPr>
      </p:cxnSp>
      <p:cxnSp>
        <p:nvCxnSpPr>
          <p:cNvPr id="195" name="Google Shape;195;p23"/>
          <p:cNvCxnSpPr/>
          <p:nvPr/>
        </p:nvCxnSpPr>
        <p:spPr>
          <a:xfrm>
            <a:off x="381150" y="977325"/>
            <a:ext cx="8435100" cy="0"/>
          </a:xfrm>
          <a:prstGeom prst="straightConnector1">
            <a:avLst/>
          </a:prstGeom>
          <a:noFill/>
          <a:ln cap="flat" cmpd="sng" w="9525">
            <a:solidFill>
              <a:srgbClr val="939598"/>
            </a:solidFill>
            <a:prstDash val="dot"/>
            <a:round/>
            <a:headEnd len="sm" w="sm" type="none"/>
            <a:tailEnd len="sm" w="sm" type="none"/>
          </a:ln>
        </p:spPr>
      </p:cxnSp>
      <p:cxnSp>
        <p:nvCxnSpPr>
          <p:cNvPr id="196" name="Google Shape;196;p23"/>
          <p:cNvCxnSpPr/>
          <p:nvPr/>
        </p:nvCxnSpPr>
        <p:spPr>
          <a:xfrm>
            <a:off x="381150" y="2017875"/>
            <a:ext cx="8435100" cy="0"/>
          </a:xfrm>
          <a:prstGeom prst="straightConnector1">
            <a:avLst/>
          </a:prstGeom>
          <a:noFill/>
          <a:ln cap="flat" cmpd="sng" w="9525">
            <a:solidFill>
              <a:srgbClr val="939598"/>
            </a:solidFill>
            <a:prstDash val="dot"/>
            <a:round/>
            <a:headEnd len="sm" w="sm" type="none"/>
            <a:tailEnd len="sm" w="sm" type="none"/>
          </a:ln>
        </p:spPr>
      </p:cxnSp>
      <p:cxnSp>
        <p:nvCxnSpPr>
          <p:cNvPr id="197" name="Google Shape;197;p23"/>
          <p:cNvCxnSpPr/>
          <p:nvPr/>
        </p:nvCxnSpPr>
        <p:spPr>
          <a:xfrm>
            <a:off x="381150" y="2987150"/>
            <a:ext cx="8435100" cy="0"/>
          </a:xfrm>
          <a:prstGeom prst="straightConnector1">
            <a:avLst/>
          </a:prstGeom>
          <a:noFill/>
          <a:ln cap="flat" cmpd="sng" w="9525">
            <a:solidFill>
              <a:srgbClr val="939598"/>
            </a:solidFill>
            <a:prstDash val="dot"/>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2" name="Shape 202"/>
        <p:cNvGrpSpPr/>
        <p:nvPr/>
      </p:nvGrpSpPr>
      <p:grpSpPr>
        <a:xfrm>
          <a:off x="0" y="0"/>
          <a:ext cx="0" cy="0"/>
          <a:chOff x="0" y="0"/>
          <a:chExt cx="0" cy="0"/>
        </a:xfrm>
      </p:grpSpPr>
      <p:sp>
        <p:nvSpPr>
          <p:cNvPr id="203" name="Google Shape;203;p2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204" name="Google Shape;204;p2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205" name="Google Shape;205;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06" name="Shape 206"/>
        <p:cNvGrpSpPr/>
        <p:nvPr/>
      </p:nvGrpSpPr>
      <p:grpSpPr>
        <a:xfrm>
          <a:off x="0" y="0"/>
          <a:ext cx="0" cy="0"/>
          <a:chOff x="0" y="0"/>
          <a:chExt cx="0" cy="0"/>
        </a:xfrm>
      </p:grpSpPr>
      <p:sp>
        <p:nvSpPr>
          <p:cNvPr id="207" name="Google Shape;207;p26"/>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5200"/>
              <a:buFont typeface="Roboto"/>
              <a:buNone/>
              <a:defRPr b="0" i="0" sz="5200" u="none" cap="none" strike="noStrike">
                <a:solidFill>
                  <a:schemeClr val="dk1"/>
                </a:solidFill>
                <a:latin typeface="Roboto"/>
                <a:ea typeface="Roboto"/>
                <a:cs typeface="Roboto"/>
                <a:sym typeface="Roboto"/>
              </a:defRPr>
            </a:lvl9pPr>
          </a:lstStyle>
          <a:p/>
        </p:txBody>
      </p:sp>
      <p:sp>
        <p:nvSpPr>
          <p:cNvPr id="208" name="Google Shape;208;p26"/>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1pPr>
            <a:lvl2pPr lvl="1"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2pPr>
            <a:lvl3pPr lvl="2"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3pPr>
            <a:lvl4pPr lvl="3"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4pPr>
            <a:lvl5pPr lvl="4"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5pPr>
            <a:lvl6pPr lvl="5"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6pPr>
            <a:lvl7pPr lvl="6"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7pPr>
            <a:lvl8pPr lvl="7"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8pPr>
            <a:lvl9pPr lvl="8" marR="0" rtl="0" algn="ctr">
              <a:lnSpc>
                <a:spcPct val="100000"/>
              </a:lnSpc>
              <a:spcBef>
                <a:spcPts val="0"/>
              </a:spcBef>
              <a:spcAft>
                <a:spcPts val="0"/>
              </a:spcAft>
              <a:buClr>
                <a:schemeClr val="dk2"/>
              </a:buClr>
              <a:buSzPts val="2800"/>
              <a:buFont typeface="Roboto"/>
              <a:buNone/>
              <a:defRPr b="0" i="0" sz="2800" u="none" cap="none" strike="noStrike">
                <a:solidFill>
                  <a:schemeClr val="dk2"/>
                </a:solidFill>
                <a:latin typeface="Roboto"/>
                <a:ea typeface="Roboto"/>
                <a:cs typeface="Roboto"/>
                <a:sym typeface="Roboto"/>
              </a:defRPr>
            </a:lvl9pPr>
          </a:lstStyle>
          <a:p/>
        </p:txBody>
      </p:sp>
      <p:sp>
        <p:nvSpPr>
          <p:cNvPr id="209" name="Google Shape;209;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0" name="Shape 210"/>
        <p:cNvGrpSpPr/>
        <p:nvPr/>
      </p:nvGrpSpPr>
      <p:grpSpPr>
        <a:xfrm>
          <a:off x="0" y="0"/>
          <a:ext cx="0" cy="0"/>
          <a:chOff x="0" y="0"/>
          <a:chExt cx="0" cy="0"/>
        </a:xfrm>
      </p:grpSpPr>
      <p:sp>
        <p:nvSpPr>
          <p:cNvPr id="211" name="Google Shape;211;p2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3600"/>
              <a:buFont typeface="Roboto"/>
              <a:buNone/>
              <a:defRPr b="0" i="0" sz="3600" u="none" cap="none" strike="noStrike">
                <a:solidFill>
                  <a:schemeClr val="dk1"/>
                </a:solidFill>
                <a:latin typeface="Roboto"/>
                <a:ea typeface="Roboto"/>
                <a:cs typeface="Roboto"/>
                <a:sym typeface="Roboto"/>
              </a:defRPr>
            </a:lvl9pPr>
          </a:lstStyle>
          <a:p/>
        </p:txBody>
      </p:sp>
      <p:sp>
        <p:nvSpPr>
          <p:cNvPr id="212" name="Google Shape;21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13" name="Shape 213"/>
        <p:cNvGrpSpPr/>
        <p:nvPr/>
      </p:nvGrpSpPr>
      <p:grpSpPr>
        <a:xfrm>
          <a:off x="0" y="0"/>
          <a:ext cx="0" cy="0"/>
          <a:chOff x="0" y="0"/>
          <a:chExt cx="0" cy="0"/>
        </a:xfrm>
      </p:grpSpPr>
      <p:sp>
        <p:nvSpPr>
          <p:cNvPr id="214" name="Google Shape;214;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215" name="Google Shape;215;p2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1pPr>
            <a:lvl2pPr indent="-304800" lvl="1" marL="914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2pPr>
            <a:lvl3pPr indent="-304800" lvl="2" marL="1371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3pPr>
            <a:lvl4pPr indent="-304800" lvl="3" marL="18288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4pPr>
            <a:lvl5pPr indent="-304800" lvl="4" marL="22860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5pPr>
            <a:lvl6pPr indent="-304800" lvl="5" marL="27432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6pPr>
            <a:lvl7pPr indent="-304800" lvl="6" marL="3200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7pPr>
            <a:lvl8pPr indent="-304800" lvl="7" marL="3657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8pPr>
            <a:lvl9pPr indent="-304800" lvl="8" marL="4114800" marR="0" rtl="0" algn="l">
              <a:lnSpc>
                <a:spcPct val="115000"/>
              </a:lnSpc>
              <a:spcBef>
                <a:spcPts val="1600"/>
              </a:spcBef>
              <a:spcAft>
                <a:spcPts val="1600"/>
              </a:spcAft>
              <a:buClr>
                <a:schemeClr val="dk2"/>
              </a:buClr>
              <a:buSzPts val="1200"/>
              <a:buFont typeface="Roboto"/>
              <a:buChar char="■"/>
              <a:defRPr b="0" i="0" sz="1200" u="none" cap="none" strike="noStrike">
                <a:solidFill>
                  <a:schemeClr val="dk2"/>
                </a:solidFill>
                <a:latin typeface="Roboto"/>
                <a:ea typeface="Roboto"/>
                <a:cs typeface="Roboto"/>
                <a:sym typeface="Roboto"/>
              </a:defRPr>
            </a:lvl9pPr>
          </a:lstStyle>
          <a:p/>
        </p:txBody>
      </p:sp>
      <p:sp>
        <p:nvSpPr>
          <p:cNvPr id="216" name="Google Shape;216;p2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1pPr>
            <a:lvl2pPr indent="-304800" lvl="1" marL="914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2pPr>
            <a:lvl3pPr indent="-304800" lvl="2" marL="1371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3pPr>
            <a:lvl4pPr indent="-304800" lvl="3" marL="18288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4pPr>
            <a:lvl5pPr indent="-304800" lvl="4" marL="22860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5pPr>
            <a:lvl6pPr indent="-304800" lvl="5" marL="27432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6pPr>
            <a:lvl7pPr indent="-304800" lvl="6" marL="3200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7pPr>
            <a:lvl8pPr indent="-304800" lvl="7" marL="3657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8pPr>
            <a:lvl9pPr indent="-304800" lvl="8" marL="4114800" marR="0" rtl="0" algn="l">
              <a:lnSpc>
                <a:spcPct val="115000"/>
              </a:lnSpc>
              <a:spcBef>
                <a:spcPts val="1600"/>
              </a:spcBef>
              <a:spcAft>
                <a:spcPts val="1600"/>
              </a:spcAft>
              <a:buClr>
                <a:schemeClr val="dk2"/>
              </a:buClr>
              <a:buSzPts val="1200"/>
              <a:buFont typeface="Roboto"/>
              <a:buChar char="■"/>
              <a:defRPr b="0" i="0" sz="1200" u="none" cap="none" strike="noStrike">
                <a:solidFill>
                  <a:schemeClr val="dk2"/>
                </a:solidFill>
                <a:latin typeface="Roboto"/>
                <a:ea typeface="Roboto"/>
                <a:cs typeface="Roboto"/>
                <a:sym typeface="Roboto"/>
              </a:defRPr>
            </a:lvl9pPr>
          </a:lstStyle>
          <a:p/>
        </p:txBody>
      </p:sp>
      <p:sp>
        <p:nvSpPr>
          <p:cNvPr id="217" name="Google Shape;21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18" name="Shape 218"/>
        <p:cNvGrpSpPr/>
        <p:nvPr/>
      </p:nvGrpSpPr>
      <p:grpSpPr>
        <a:xfrm>
          <a:off x="0" y="0"/>
          <a:ext cx="0" cy="0"/>
          <a:chOff x="0" y="0"/>
          <a:chExt cx="0" cy="0"/>
        </a:xfrm>
      </p:grpSpPr>
      <p:sp>
        <p:nvSpPr>
          <p:cNvPr id="219" name="Google Shape;219;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220" name="Google Shape;220;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21" name="Shape 221"/>
        <p:cNvGrpSpPr/>
        <p:nvPr/>
      </p:nvGrpSpPr>
      <p:grpSpPr>
        <a:xfrm>
          <a:off x="0" y="0"/>
          <a:ext cx="0" cy="0"/>
          <a:chOff x="0" y="0"/>
          <a:chExt cx="0" cy="0"/>
        </a:xfrm>
      </p:grpSpPr>
      <p:sp>
        <p:nvSpPr>
          <p:cNvPr id="222" name="Google Shape;222;p3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400"/>
              <a:buFont typeface="Roboto"/>
              <a:buNone/>
              <a:defRPr b="0" i="0" sz="2400" u="none" cap="none" strike="noStrike">
                <a:solidFill>
                  <a:schemeClr val="dk1"/>
                </a:solidFill>
                <a:latin typeface="Roboto"/>
                <a:ea typeface="Roboto"/>
                <a:cs typeface="Roboto"/>
                <a:sym typeface="Roboto"/>
              </a:defRPr>
            </a:lvl9pPr>
          </a:lstStyle>
          <a:p/>
        </p:txBody>
      </p:sp>
      <p:sp>
        <p:nvSpPr>
          <p:cNvPr id="223" name="Google Shape;223;p3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marR="0" rtl="0" algn="l">
              <a:lnSpc>
                <a:spcPct val="115000"/>
              </a:lnSpc>
              <a:spcBef>
                <a:spcPts val="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1pPr>
            <a:lvl2pPr indent="-304800" lvl="1" marL="914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2pPr>
            <a:lvl3pPr indent="-304800" lvl="2" marL="1371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3pPr>
            <a:lvl4pPr indent="-304800" lvl="3" marL="18288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4pPr>
            <a:lvl5pPr indent="-304800" lvl="4" marL="22860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5pPr>
            <a:lvl6pPr indent="-304800" lvl="5" marL="27432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6pPr>
            <a:lvl7pPr indent="-304800" lvl="6" marL="32004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7pPr>
            <a:lvl8pPr indent="-304800" lvl="7" marL="3657600" marR="0" rtl="0" algn="l">
              <a:lnSpc>
                <a:spcPct val="115000"/>
              </a:lnSpc>
              <a:spcBef>
                <a:spcPts val="1600"/>
              </a:spcBef>
              <a:spcAft>
                <a:spcPts val="0"/>
              </a:spcAft>
              <a:buClr>
                <a:schemeClr val="dk2"/>
              </a:buClr>
              <a:buSzPts val="1200"/>
              <a:buFont typeface="Roboto"/>
              <a:buChar char="○"/>
              <a:defRPr b="0" i="0" sz="1200" u="none" cap="none" strike="noStrike">
                <a:solidFill>
                  <a:schemeClr val="dk2"/>
                </a:solidFill>
                <a:latin typeface="Roboto"/>
                <a:ea typeface="Roboto"/>
                <a:cs typeface="Roboto"/>
                <a:sym typeface="Roboto"/>
              </a:defRPr>
            </a:lvl8pPr>
            <a:lvl9pPr indent="-304800" lvl="8" marL="4114800" marR="0" rtl="0" algn="l">
              <a:lnSpc>
                <a:spcPct val="115000"/>
              </a:lnSpc>
              <a:spcBef>
                <a:spcPts val="1600"/>
              </a:spcBef>
              <a:spcAft>
                <a:spcPts val="1600"/>
              </a:spcAft>
              <a:buClr>
                <a:schemeClr val="dk2"/>
              </a:buClr>
              <a:buSzPts val="1200"/>
              <a:buFont typeface="Roboto"/>
              <a:buChar char="■"/>
              <a:defRPr b="0" i="0" sz="1200" u="none" cap="none" strike="noStrike">
                <a:solidFill>
                  <a:schemeClr val="dk2"/>
                </a:solidFill>
                <a:latin typeface="Roboto"/>
                <a:ea typeface="Roboto"/>
                <a:cs typeface="Roboto"/>
                <a:sym typeface="Roboto"/>
              </a:defRPr>
            </a:lvl9pPr>
          </a:lstStyle>
          <a:p/>
        </p:txBody>
      </p:sp>
      <p:sp>
        <p:nvSpPr>
          <p:cNvPr id="224" name="Google Shape;224;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225" name="Shape 225"/>
        <p:cNvGrpSpPr/>
        <p:nvPr/>
      </p:nvGrpSpPr>
      <p:grpSpPr>
        <a:xfrm>
          <a:off x="0" y="0"/>
          <a:ext cx="0" cy="0"/>
          <a:chOff x="0" y="0"/>
          <a:chExt cx="0" cy="0"/>
        </a:xfrm>
      </p:grpSpPr>
      <p:sp>
        <p:nvSpPr>
          <p:cNvPr id="226" name="Google Shape;226;p3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4800"/>
              <a:buFont typeface="Roboto"/>
              <a:buNone/>
              <a:defRPr b="0" i="0" sz="4800" u="none" cap="none" strike="noStrike">
                <a:solidFill>
                  <a:schemeClr val="dk1"/>
                </a:solidFill>
                <a:latin typeface="Roboto"/>
                <a:ea typeface="Roboto"/>
                <a:cs typeface="Roboto"/>
                <a:sym typeface="Roboto"/>
              </a:defRPr>
            </a:lvl9pPr>
          </a:lstStyle>
          <a:p/>
        </p:txBody>
      </p:sp>
      <p:sp>
        <p:nvSpPr>
          <p:cNvPr id="227" name="Google Shape;227;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s">
  <p:cSld name="CUSTOM_1">
    <p:bg>
      <p:bgPr>
        <a:solidFill>
          <a:srgbClr val="295269"/>
        </a:solidFill>
      </p:bgPr>
    </p:bg>
    <p:spTree>
      <p:nvGrpSpPr>
        <p:cNvPr id="14" name="Shape 14"/>
        <p:cNvGrpSpPr/>
        <p:nvPr/>
      </p:nvGrpSpPr>
      <p:grpSpPr>
        <a:xfrm>
          <a:off x="0" y="0"/>
          <a:ext cx="0" cy="0"/>
          <a:chOff x="0" y="0"/>
          <a:chExt cx="0" cy="0"/>
        </a:xfrm>
      </p:grpSpPr>
      <p:sp>
        <p:nvSpPr>
          <p:cNvPr id="15" name="Google Shape;15;p4"/>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1. Announcements</a:t>
            </a:r>
            <a:endParaRPr b="0" i="0" sz="1000" u="none" cap="none" strike="noStrike">
              <a:solidFill>
                <a:srgbClr val="000000"/>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2. Recruiting</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3. Product Updates</a:t>
            </a:r>
            <a:endParaRPr b="0" i="0" sz="1800" u="none" cap="none" strike="noStrike">
              <a:solidFill>
                <a:srgbClr val="FFFFFF"/>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FFFFFF"/>
                </a:solidFill>
                <a:latin typeface="Dosis"/>
                <a:ea typeface="Dosis"/>
                <a:cs typeface="Dosis"/>
                <a:sym typeface="Dosis"/>
              </a:rPr>
              <a:t>4.  Weekly Metrics</a:t>
            </a:r>
            <a:endParaRPr b="0" i="0" sz="1800" u="none" cap="none" strike="noStrike">
              <a:solidFill>
                <a:srgbClr val="FFFFFF"/>
              </a:solidFill>
              <a:latin typeface="Dosis"/>
              <a:ea typeface="Dosis"/>
              <a:cs typeface="Dosis"/>
              <a:sym typeface="Dosis"/>
            </a:endParaRPr>
          </a:p>
        </p:txBody>
      </p:sp>
      <p:cxnSp>
        <p:nvCxnSpPr>
          <p:cNvPr id="16" name="Google Shape;16;p4"/>
          <p:cNvCxnSpPr/>
          <p:nvPr/>
        </p:nvCxnSpPr>
        <p:spPr>
          <a:xfrm>
            <a:off x="469004" y="1765604"/>
            <a:ext cx="267300" cy="0"/>
          </a:xfrm>
          <a:prstGeom prst="straightConnector1">
            <a:avLst/>
          </a:prstGeom>
          <a:noFill/>
          <a:ln cap="rnd" cmpd="sng" w="9525">
            <a:solidFill>
              <a:srgbClr val="EBECED"/>
            </a:solidFill>
            <a:prstDash val="solid"/>
            <a:miter lim="8000"/>
            <a:headEnd len="sm" w="sm" type="none"/>
            <a:tailEnd len="sm" w="sm" type="none"/>
          </a:ln>
        </p:spPr>
      </p:cxnSp>
      <p:sp>
        <p:nvSpPr>
          <p:cNvPr id="17" name="Google Shape;17;p4"/>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39D1B4"/>
                </a:solidFill>
                <a:latin typeface="Dosis"/>
                <a:ea typeface="Dosis"/>
                <a:cs typeface="Dosis"/>
                <a:sym typeface="Dosis"/>
              </a:rPr>
              <a:t>CONTENTS</a:t>
            </a:r>
            <a:endParaRPr b="0" i="0" sz="2400" u="none" cap="none" strike="noStrike">
              <a:solidFill>
                <a:srgbClr val="39D1B4"/>
              </a:solidFill>
              <a:latin typeface="Dosis"/>
              <a:ea typeface="Dosis"/>
              <a:cs typeface="Dosis"/>
              <a:sym typeface="Dosis"/>
            </a:endParaRPr>
          </a:p>
        </p:txBody>
      </p:sp>
      <p:cxnSp>
        <p:nvCxnSpPr>
          <p:cNvPr id="18" name="Google Shape;18;p4"/>
          <p:cNvCxnSpPr/>
          <p:nvPr/>
        </p:nvCxnSpPr>
        <p:spPr>
          <a:xfrm>
            <a:off x="469004" y="3927779"/>
            <a:ext cx="267300" cy="0"/>
          </a:xfrm>
          <a:prstGeom prst="straightConnector1">
            <a:avLst/>
          </a:prstGeom>
          <a:noFill/>
          <a:ln cap="rnd" cmpd="sng" w="9525">
            <a:solidFill>
              <a:srgbClr val="EBECED"/>
            </a:solidFill>
            <a:prstDash val="solid"/>
            <a:miter lim="8000"/>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28" name="Shape 228"/>
        <p:cNvGrpSpPr/>
        <p:nvPr/>
      </p:nvGrpSpPr>
      <p:grpSpPr>
        <a:xfrm>
          <a:off x="0" y="0"/>
          <a:ext cx="0" cy="0"/>
          <a:chOff x="0" y="0"/>
          <a:chExt cx="0" cy="0"/>
        </a:xfrm>
      </p:grpSpPr>
      <p:sp>
        <p:nvSpPr>
          <p:cNvPr id="229" name="Google Shape;229;p3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4200"/>
              <a:buFont typeface="Roboto"/>
              <a:buNone/>
              <a:defRPr b="0" i="0" sz="4200" u="none" cap="none" strike="noStrike">
                <a:solidFill>
                  <a:schemeClr val="dk1"/>
                </a:solidFill>
                <a:latin typeface="Roboto"/>
                <a:ea typeface="Roboto"/>
                <a:cs typeface="Roboto"/>
                <a:sym typeface="Roboto"/>
              </a:defRPr>
            </a:lvl9pPr>
          </a:lstStyle>
          <a:p/>
        </p:txBody>
      </p:sp>
      <p:sp>
        <p:nvSpPr>
          <p:cNvPr id="231" name="Google Shape;231;p3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1pPr>
            <a:lvl2pPr lvl="1"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2pPr>
            <a:lvl3pPr lvl="2"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3pPr>
            <a:lvl4pPr lvl="3"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4pPr>
            <a:lvl5pPr lvl="4"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5pPr>
            <a:lvl6pPr lvl="5"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6pPr>
            <a:lvl7pPr lvl="6"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7pPr>
            <a:lvl8pPr lvl="7"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8pPr>
            <a:lvl9pPr lvl="8" marR="0" rtl="0" algn="ctr">
              <a:lnSpc>
                <a:spcPct val="100000"/>
              </a:lnSpc>
              <a:spcBef>
                <a:spcPts val="0"/>
              </a:spcBef>
              <a:spcAft>
                <a:spcPts val="0"/>
              </a:spcAft>
              <a:buClr>
                <a:schemeClr val="dk2"/>
              </a:buClr>
              <a:buSzPts val="2100"/>
              <a:buFont typeface="Roboto"/>
              <a:buNone/>
              <a:defRPr b="0" i="0" sz="2100" u="none" cap="none" strike="noStrike">
                <a:solidFill>
                  <a:schemeClr val="dk2"/>
                </a:solidFill>
                <a:latin typeface="Roboto"/>
                <a:ea typeface="Roboto"/>
                <a:cs typeface="Roboto"/>
                <a:sym typeface="Roboto"/>
              </a:defRPr>
            </a:lvl9pPr>
          </a:lstStyle>
          <a:p/>
        </p:txBody>
      </p:sp>
      <p:sp>
        <p:nvSpPr>
          <p:cNvPr id="232" name="Google Shape;232;p3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233" name="Google Shape;233;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34" name="Shape 234"/>
        <p:cNvGrpSpPr/>
        <p:nvPr/>
      </p:nvGrpSpPr>
      <p:grpSpPr>
        <a:xfrm>
          <a:off x="0" y="0"/>
          <a:ext cx="0" cy="0"/>
          <a:chOff x="0" y="0"/>
          <a:chExt cx="0" cy="0"/>
        </a:xfrm>
      </p:grpSpPr>
      <p:sp>
        <p:nvSpPr>
          <p:cNvPr id="235" name="Google Shape;235;p3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dk2"/>
              </a:buClr>
              <a:buSzPts val="1800"/>
              <a:buFont typeface="Roboto"/>
              <a:buNone/>
              <a:defRPr b="0" i="0" sz="1800" u="none" cap="none" strike="noStrike">
                <a:solidFill>
                  <a:schemeClr val="dk2"/>
                </a:solidFill>
                <a:latin typeface="Roboto"/>
                <a:ea typeface="Roboto"/>
                <a:cs typeface="Roboto"/>
                <a:sym typeface="Roboto"/>
              </a:defRPr>
            </a:lvl1pPr>
          </a:lstStyle>
          <a:p/>
        </p:txBody>
      </p:sp>
      <p:sp>
        <p:nvSpPr>
          <p:cNvPr id="236" name="Google Shape;236;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37" name="Shape 237"/>
        <p:cNvGrpSpPr/>
        <p:nvPr/>
      </p:nvGrpSpPr>
      <p:grpSpPr>
        <a:xfrm>
          <a:off x="0" y="0"/>
          <a:ext cx="0" cy="0"/>
          <a:chOff x="0" y="0"/>
          <a:chExt cx="0" cy="0"/>
        </a:xfrm>
      </p:grpSpPr>
      <p:sp>
        <p:nvSpPr>
          <p:cNvPr id="238" name="Google Shape;238;p3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1pPr>
            <a:lvl2pPr lvl="1"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2pPr>
            <a:lvl3pPr lvl="2"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3pPr>
            <a:lvl4pPr lvl="3"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4pPr>
            <a:lvl5pPr lvl="4"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5pPr>
            <a:lvl6pPr lvl="5"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6pPr>
            <a:lvl7pPr lvl="6"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7pPr>
            <a:lvl8pPr lvl="7"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8pPr>
            <a:lvl9pPr lvl="8" marR="0" rtl="0" algn="ctr">
              <a:lnSpc>
                <a:spcPct val="100000"/>
              </a:lnSpc>
              <a:spcBef>
                <a:spcPts val="0"/>
              </a:spcBef>
              <a:spcAft>
                <a:spcPts val="0"/>
              </a:spcAft>
              <a:buClr>
                <a:schemeClr val="dk1"/>
              </a:buClr>
              <a:buSzPts val="12000"/>
              <a:buFont typeface="Roboto"/>
              <a:buNone/>
              <a:defRPr b="0" i="0" sz="12000" u="none" cap="none" strike="noStrike">
                <a:solidFill>
                  <a:schemeClr val="dk1"/>
                </a:solidFill>
                <a:latin typeface="Roboto"/>
                <a:ea typeface="Roboto"/>
                <a:cs typeface="Roboto"/>
                <a:sym typeface="Roboto"/>
              </a:defRPr>
            </a:lvl9pPr>
          </a:lstStyle>
          <a:p>
            <a:r>
              <a:t>xx%</a:t>
            </a:r>
          </a:p>
        </p:txBody>
      </p:sp>
      <p:sp>
        <p:nvSpPr>
          <p:cNvPr id="239" name="Google Shape;239;p3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lstStyle>
            <a:lvl1pPr indent="-342900" lvl="0" marL="457200" marR="0" rtl="0" algn="ctr">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ctr">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ctr">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240" name="Google Shape;240;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41" name="Shape 241"/>
        <p:cNvGrpSpPr/>
        <p:nvPr/>
      </p:nvGrpSpPr>
      <p:grpSpPr>
        <a:xfrm>
          <a:off x="0" y="0"/>
          <a:ext cx="0" cy="0"/>
          <a:chOff x="0" y="0"/>
          <a:chExt cx="0" cy="0"/>
        </a:xfrm>
      </p:grpSpPr>
      <p:sp>
        <p:nvSpPr>
          <p:cNvPr id="242" name="Google Shape;242;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47" name="Shape 247"/>
        <p:cNvGrpSpPr/>
        <p:nvPr/>
      </p:nvGrpSpPr>
      <p:grpSpPr>
        <a:xfrm>
          <a:off x="0" y="0"/>
          <a:ext cx="0" cy="0"/>
          <a:chOff x="0" y="0"/>
          <a:chExt cx="0" cy="0"/>
        </a:xfrm>
      </p:grpSpPr>
      <p:sp>
        <p:nvSpPr>
          <p:cNvPr id="248" name="Google Shape;24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9" name="Google Shape;249;p3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50" name="Google Shape;25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51" name="Shape 251"/>
        <p:cNvGrpSpPr/>
        <p:nvPr/>
      </p:nvGrpSpPr>
      <p:grpSpPr>
        <a:xfrm>
          <a:off x="0" y="0"/>
          <a:ext cx="0" cy="0"/>
          <a:chOff x="0" y="0"/>
          <a:chExt cx="0" cy="0"/>
        </a:xfrm>
      </p:grpSpPr>
      <p:sp>
        <p:nvSpPr>
          <p:cNvPr id="252" name="Google Shape;252;p3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5200"/>
              <a:buFont typeface="Arial"/>
              <a:buNone/>
              <a:defRPr b="0" i="0" sz="5200" u="none" cap="none" strike="noStrike">
                <a:solidFill>
                  <a:schemeClr val="dk1"/>
                </a:solidFill>
                <a:latin typeface="Arial"/>
                <a:ea typeface="Arial"/>
                <a:cs typeface="Arial"/>
                <a:sym typeface="Arial"/>
              </a:defRPr>
            </a:lvl9pPr>
          </a:lstStyle>
          <a:p/>
        </p:txBody>
      </p:sp>
      <p:sp>
        <p:nvSpPr>
          <p:cNvPr id="253" name="Google Shape;253;p3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254" name="Google Shape;254;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55" name="Shape 255"/>
        <p:cNvGrpSpPr/>
        <p:nvPr/>
      </p:nvGrpSpPr>
      <p:grpSpPr>
        <a:xfrm>
          <a:off x="0" y="0"/>
          <a:ext cx="0" cy="0"/>
          <a:chOff x="0" y="0"/>
          <a:chExt cx="0" cy="0"/>
        </a:xfrm>
      </p:grpSpPr>
      <p:sp>
        <p:nvSpPr>
          <p:cNvPr id="256" name="Google Shape;256;p3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3600"/>
              <a:buFont typeface="Arial"/>
              <a:buNone/>
              <a:defRPr b="0" i="0" sz="3600" u="none" cap="none" strike="noStrike">
                <a:solidFill>
                  <a:schemeClr val="dk1"/>
                </a:solidFill>
                <a:latin typeface="Arial"/>
                <a:ea typeface="Arial"/>
                <a:cs typeface="Arial"/>
                <a:sym typeface="Arial"/>
              </a:defRPr>
            </a:lvl9pPr>
          </a:lstStyle>
          <a:p/>
        </p:txBody>
      </p:sp>
      <p:sp>
        <p:nvSpPr>
          <p:cNvPr id="257" name="Google Shape;2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8" name="Shape 258"/>
        <p:cNvGrpSpPr/>
        <p:nvPr/>
      </p:nvGrpSpPr>
      <p:grpSpPr>
        <a:xfrm>
          <a:off x="0" y="0"/>
          <a:ext cx="0" cy="0"/>
          <a:chOff x="0" y="0"/>
          <a:chExt cx="0" cy="0"/>
        </a:xfrm>
      </p:grpSpPr>
      <p:sp>
        <p:nvSpPr>
          <p:cNvPr id="259" name="Google Shape;259;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60" name="Google Shape;260;p40"/>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61" name="Google Shape;261;p40"/>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lstStyle>
            <a:lvl1pPr indent="-317500" lvl="0" marL="457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62" name="Google Shape;262;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65" name="Google Shape;265;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66" name="Shape 266"/>
        <p:cNvGrpSpPr/>
        <p:nvPr/>
      </p:nvGrpSpPr>
      <p:grpSpPr>
        <a:xfrm>
          <a:off x="0" y="0"/>
          <a:ext cx="0" cy="0"/>
          <a:chOff x="0" y="0"/>
          <a:chExt cx="0" cy="0"/>
        </a:xfrm>
      </p:grpSpPr>
      <p:sp>
        <p:nvSpPr>
          <p:cNvPr id="267" name="Google Shape;267;p42"/>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9pPr>
          </a:lstStyle>
          <a:p/>
        </p:txBody>
      </p:sp>
      <p:sp>
        <p:nvSpPr>
          <p:cNvPr id="268" name="Google Shape;268;p42"/>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lstStyle>
            <a:lvl1pPr indent="-304800" lvl="0" marL="457200" marR="0" rtl="0" algn="l">
              <a:lnSpc>
                <a:spcPct val="115000"/>
              </a:lnSpc>
              <a:spcBef>
                <a:spcPts val="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1pPr>
            <a:lvl2pPr indent="-304800" lvl="1" marL="914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2pPr>
            <a:lvl3pPr indent="-304800" lvl="2" marL="1371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3pPr>
            <a:lvl4pPr indent="-304800" lvl="3" marL="18288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4pPr>
            <a:lvl5pPr indent="-304800" lvl="4" marL="22860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5pPr>
            <a:lvl6pPr indent="-304800" lvl="5" marL="27432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6pPr>
            <a:lvl7pPr indent="-304800" lvl="6" marL="32004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7pPr>
            <a:lvl8pPr indent="-304800" lvl="7" marL="3657600" marR="0" rtl="0" algn="l">
              <a:lnSpc>
                <a:spcPct val="115000"/>
              </a:lnSpc>
              <a:spcBef>
                <a:spcPts val="1600"/>
              </a:spcBef>
              <a:spcAft>
                <a:spcPts val="0"/>
              </a:spcAft>
              <a:buClr>
                <a:schemeClr val="dk2"/>
              </a:buClr>
              <a:buSzPts val="1200"/>
              <a:buFont typeface="Arial"/>
              <a:buChar char="○"/>
              <a:defRPr b="0" i="0" sz="1200" u="none" cap="none" strike="noStrike">
                <a:solidFill>
                  <a:schemeClr val="dk2"/>
                </a:solidFill>
                <a:latin typeface="Arial"/>
                <a:ea typeface="Arial"/>
                <a:cs typeface="Arial"/>
                <a:sym typeface="Arial"/>
              </a:defRPr>
            </a:lvl8pPr>
            <a:lvl9pPr indent="-304800" lvl="8" marL="4114800" marR="0" rtl="0" algn="l">
              <a:lnSpc>
                <a:spcPct val="115000"/>
              </a:lnSpc>
              <a:spcBef>
                <a:spcPts val="1600"/>
              </a:spcBef>
              <a:spcAft>
                <a:spcPts val="1600"/>
              </a:spcAft>
              <a:buClr>
                <a:schemeClr val="dk2"/>
              </a:buClr>
              <a:buSzPts val="1200"/>
              <a:buFont typeface="Arial"/>
              <a:buChar char="■"/>
              <a:defRPr b="0" i="0" sz="1200" u="none" cap="none" strike="noStrike">
                <a:solidFill>
                  <a:schemeClr val="dk2"/>
                </a:solidFill>
                <a:latin typeface="Arial"/>
                <a:ea typeface="Arial"/>
                <a:cs typeface="Arial"/>
                <a:sym typeface="Arial"/>
              </a:defRPr>
            </a:lvl9pPr>
          </a:lstStyle>
          <a:p/>
        </p:txBody>
      </p:sp>
      <p:sp>
        <p:nvSpPr>
          <p:cNvPr id="269" name="Google Shape;26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Slide">
  <p:cSld name="CUSTOM_6">
    <p:bg>
      <p:bgPr>
        <a:solidFill>
          <a:srgbClr val="6AB1D3"/>
        </a:solidFill>
      </p:bgPr>
    </p:bg>
    <p:spTree>
      <p:nvGrpSpPr>
        <p:cNvPr id="19" name="Shape 19"/>
        <p:cNvGrpSpPr/>
        <p:nvPr/>
      </p:nvGrpSpPr>
      <p:grpSpPr>
        <a:xfrm>
          <a:off x="0" y="0"/>
          <a:ext cx="0" cy="0"/>
          <a:chOff x="0" y="0"/>
          <a:chExt cx="0" cy="0"/>
        </a:xfrm>
      </p:grpSpPr>
      <p:sp>
        <p:nvSpPr>
          <p:cNvPr id="20" name="Google Shape;20;p5"/>
          <p:cNvSpPr/>
          <p:nvPr/>
        </p:nvSpPr>
        <p:spPr>
          <a:xfrm>
            <a:off x="469021" y="1906900"/>
            <a:ext cx="8171820"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Dosis"/>
                <a:ea typeface="Dosis"/>
                <a:cs typeface="Dosis"/>
                <a:sym typeface="Dosis"/>
              </a:rPr>
              <a:t>MAIN SECTION TITLE</a:t>
            </a:r>
            <a:endParaRPr b="0" i="0" sz="1000" u="none" cap="none" strike="noStrike">
              <a:solidFill>
                <a:schemeClr val="lt1"/>
              </a:solidFill>
              <a:latin typeface="Dosis"/>
              <a:ea typeface="Dosis"/>
              <a:cs typeface="Dosis"/>
              <a:sym typeface="Dosis"/>
            </a:endParaRPr>
          </a:p>
        </p:txBody>
      </p:sp>
      <p:sp>
        <p:nvSpPr>
          <p:cNvPr id="21" name="Google Shape;21;p5"/>
          <p:cNvSpPr/>
          <p:nvPr/>
        </p:nvSpPr>
        <p:spPr>
          <a:xfrm>
            <a:off x="469011" y="2738475"/>
            <a:ext cx="8171820"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204056"/>
                </a:solidFill>
                <a:latin typeface="Dosis"/>
                <a:ea typeface="Dosis"/>
                <a:cs typeface="Dosis"/>
                <a:sym typeface="Dosis"/>
              </a:rPr>
              <a:t>Subtitle goes here</a:t>
            </a:r>
            <a:endParaRPr b="0" i="0" sz="1000" u="none" cap="none" strike="noStrike">
              <a:solidFill>
                <a:srgbClr val="204056"/>
              </a:solidFill>
              <a:latin typeface="Dosis"/>
              <a:ea typeface="Dosis"/>
              <a:cs typeface="Dosis"/>
              <a:sym typeface="Dosis"/>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270" name="Shape 270"/>
        <p:cNvGrpSpPr/>
        <p:nvPr/>
      </p:nvGrpSpPr>
      <p:grpSpPr>
        <a:xfrm>
          <a:off x="0" y="0"/>
          <a:ext cx="0" cy="0"/>
          <a:chOff x="0" y="0"/>
          <a:chExt cx="0" cy="0"/>
        </a:xfrm>
      </p:grpSpPr>
      <p:sp>
        <p:nvSpPr>
          <p:cNvPr id="271" name="Google Shape;271;p4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4800"/>
              <a:buFont typeface="Arial"/>
              <a:buNone/>
              <a:defRPr b="0" i="0" sz="4800" u="none" cap="none" strike="noStrike">
                <a:solidFill>
                  <a:schemeClr val="dk1"/>
                </a:solidFill>
                <a:latin typeface="Arial"/>
                <a:ea typeface="Arial"/>
                <a:cs typeface="Arial"/>
                <a:sym typeface="Arial"/>
              </a:defRPr>
            </a:lvl9pPr>
          </a:lstStyle>
          <a:p/>
        </p:txBody>
      </p:sp>
      <p:sp>
        <p:nvSpPr>
          <p:cNvPr id="272" name="Google Shape;272;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273" name="Shape 273"/>
        <p:cNvGrpSpPr/>
        <p:nvPr/>
      </p:nvGrpSpPr>
      <p:grpSpPr>
        <a:xfrm>
          <a:off x="0" y="0"/>
          <a:ext cx="0" cy="0"/>
          <a:chOff x="0" y="0"/>
          <a:chExt cx="0" cy="0"/>
        </a:xfrm>
      </p:grpSpPr>
      <p:sp>
        <p:nvSpPr>
          <p:cNvPr id="274" name="Google Shape;274;p4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44"/>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4200"/>
              <a:buFont typeface="Arial"/>
              <a:buNone/>
              <a:defRPr b="0" i="0" sz="4200" u="none" cap="none" strike="noStrike">
                <a:solidFill>
                  <a:schemeClr val="dk1"/>
                </a:solidFill>
                <a:latin typeface="Arial"/>
                <a:ea typeface="Arial"/>
                <a:cs typeface="Arial"/>
                <a:sym typeface="Arial"/>
              </a:defRPr>
            </a:lvl9pPr>
          </a:lstStyle>
          <a:p/>
        </p:txBody>
      </p:sp>
      <p:sp>
        <p:nvSpPr>
          <p:cNvPr id="276" name="Google Shape;276;p44"/>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lstStyle>
            <a:lvl1pPr lv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1pPr>
            <a:lvl2pPr lvl="1"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lvl="2"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lvl="3"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lvl="4"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lvl="5"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lvl="6"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lvl="7"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lvl="8"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277" name="Google Shape;277;p44"/>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78" name="Google Shape;278;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79" name="Shape 279"/>
        <p:cNvGrpSpPr/>
        <p:nvPr/>
      </p:nvGrpSpPr>
      <p:grpSpPr>
        <a:xfrm>
          <a:off x="0" y="0"/>
          <a:ext cx="0" cy="0"/>
          <a:chOff x="0" y="0"/>
          <a:chExt cx="0" cy="0"/>
        </a:xfrm>
      </p:grpSpPr>
      <p:sp>
        <p:nvSpPr>
          <p:cNvPr id="280" name="Google Shape;280;p45"/>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1pPr>
          </a:lstStyle>
          <a:p/>
        </p:txBody>
      </p:sp>
      <p:sp>
        <p:nvSpPr>
          <p:cNvPr id="281" name="Google Shape;281;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282" name="Shape 282"/>
        <p:cNvGrpSpPr/>
        <p:nvPr/>
      </p:nvGrpSpPr>
      <p:grpSpPr>
        <a:xfrm>
          <a:off x="0" y="0"/>
          <a:ext cx="0" cy="0"/>
          <a:chOff x="0" y="0"/>
          <a:chExt cx="0" cy="0"/>
        </a:xfrm>
      </p:grpSpPr>
      <p:sp>
        <p:nvSpPr>
          <p:cNvPr id="283" name="Google Shape;283;p46"/>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1pPr>
            <a:lvl2pPr lvl="1"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2pPr>
            <a:lvl3pPr lvl="2"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3pPr>
            <a:lvl4pPr lvl="3"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4pPr>
            <a:lvl5pPr lvl="4"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5pPr>
            <a:lvl6pPr lvl="5"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6pPr>
            <a:lvl7pPr lvl="6"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7pPr>
            <a:lvl8pPr lvl="7"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8pPr>
            <a:lvl9pPr lvl="8" marR="0" rtl="0" algn="ctr">
              <a:lnSpc>
                <a:spcPct val="100000"/>
              </a:lnSpc>
              <a:spcBef>
                <a:spcPts val="0"/>
              </a:spcBef>
              <a:spcAft>
                <a:spcPts val="0"/>
              </a:spcAft>
              <a:buClr>
                <a:schemeClr val="dk1"/>
              </a:buClr>
              <a:buSzPts val="12000"/>
              <a:buFont typeface="Arial"/>
              <a:buNone/>
              <a:defRPr b="0" i="0" sz="12000" u="none" cap="none" strike="noStrike">
                <a:solidFill>
                  <a:schemeClr val="dk1"/>
                </a:solidFill>
                <a:latin typeface="Arial"/>
                <a:ea typeface="Arial"/>
                <a:cs typeface="Arial"/>
                <a:sym typeface="Arial"/>
              </a:defRPr>
            </a:lvl9pPr>
          </a:lstStyle>
          <a:p>
            <a:r>
              <a:t>xx%</a:t>
            </a:r>
          </a:p>
        </p:txBody>
      </p:sp>
      <p:sp>
        <p:nvSpPr>
          <p:cNvPr id="284" name="Google Shape;284;p46"/>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lstStyle>
            <a:lvl1pPr indent="-342900" lvl="0" marL="457200" marR="0" rtl="0" algn="ctr">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ctr">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ctr">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85" name="Google Shape;285;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86" name="Shape 286"/>
        <p:cNvGrpSpPr/>
        <p:nvPr/>
      </p:nvGrpSpPr>
      <p:grpSpPr>
        <a:xfrm>
          <a:off x="0" y="0"/>
          <a:ext cx="0" cy="0"/>
          <a:chOff x="0" y="0"/>
          <a:chExt cx="0" cy="0"/>
        </a:xfrm>
      </p:grpSpPr>
      <p:sp>
        <p:nvSpPr>
          <p:cNvPr id="287" name="Google Shape;287;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section Slide">
  <p:cSld name="CUSTOM_7">
    <p:bg>
      <p:bgPr>
        <a:solidFill>
          <a:srgbClr val="E6E7E8"/>
        </a:solidFill>
      </p:bgPr>
    </p:bg>
    <p:spTree>
      <p:nvGrpSpPr>
        <p:cNvPr id="22" name="Shape 22"/>
        <p:cNvGrpSpPr/>
        <p:nvPr/>
      </p:nvGrpSpPr>
      <p:grpSpPr>
        <a:xfrm>
          <a:off x="0" y="0"/>
          <a:ext cx="0" cy="0"/>
          <a:chOff x="0" y="0"/>
          <a:chExt cx="0" cy="0"/>
        </a:xfrm>
      </p:grpSpPr>
      <p:sp>
        <p:nvSpPr>
          <p:cNvPr id="23" name="Google Shape;23;p6"/>
          <p:cNvSpPr/>
          <p:nvPr/>
        </p:nvSpPr>
        <p:spPr>
          <a:xfrm>
            <a:off x="469021" y="1906900"/>
            <a:ext cx="8210374" cy="78467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rgbClr val="204056"/>
                </a:solidFill>
                <a:latin typeface="Dosis"/>
                <a:ea typeface="Dosis"/>
                <a:cs typeface="Dosis"/>
                <a:sym typeface="Dosis"/>
              </a:rPr>
              <a:t>SUB-SECTION TITLE</a:t>
            </a:r>
            <a:endParaRPr b="0" i="0" sz="1000" u="none" cap="none" strike="noStrike">
              <a:solidFill>
                <a:srgbClr val="204056"/>
              </a:solidFill>
              <a:latin typeface="Dosis"/>
              <a:ea typeface="Dosis"/>
              <a:cs typeface="Dosis"/>
              <a:sym typeface="Dosis"/>
            </a:endParaRPr>
          </a:p>
        </p:txBody>
      </p:sp>
      <p:sp>
        <p:nvSpPr>
          <p:cNvPr id="24" name="Google Shape;24;p6"/>
          <p:cNvSpPr/>
          <p:nvPr/>
        </p:nvSpPr>
        <p:spPr>
          <a:xfrm>
            <a:off x="469011" y="2738475"/>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3500"/>
              <a:buFont typeface="Arial"/>
              <a:buNone/>
            </a:pPr>
            <a:r>
              <a:rPr b="0" i="0" lang="en" sz="3500" u="none" cap="none" strike="noStrike">
                <a:solidFill>
                  <a:srgbClr val="BCBEC0"/>
                </a:solidFill>
                <a:latin typeface="Dosis"/>
                <a:ea typeface="Dosis"/>
                <a:cs typeface="Dosis"/>
                <a:sym typeface="Dosis"/>
              </a:rPr>
              <a:t>Subtitle goes here</a:t>
            </a:r>
            <a:endParaRPr b="0" i="0" sz="1000" u="none" cap="none" strike="noStrike">
              <a:solidFill>
                <a:srgbClr val="BCBEC0"/>
              </a:solidFill>
              <a:latin typeface="Dosis"/>
              <a:ea typeface="Dosis"/>
              <a:cs typeface="Dosis"/>
              <a:sym typeface="Dosi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Goal Slide">
  <p:cSld name="CUSTOM_11">
    <p:spTree>
      <p:nvGrpSpPr>
        <p:cNvPr id="25" name="Shape 25"/>
        <p:cNvGrpSpPr/>
        <p:nvPr/>
      </p:nvGrpSpPr>
      <p:grpSpPr>
        <a:xfrm>
          <a:off x="0" y="0"/>
          <a:ext cx="0" cy="0"/>
          <a:chOff x="0" y="0"/>
          <a:chExt cx="0" cy="0"/>
        </a:xfrm>
      </p:grpSpPr>
      <p:sp>
        <p:nvSpPr>
          <p:cNvPr id="26" name="Google Shape;26;p7"/>
          <p:cNvSpPr/>
          <p:nvPr/>
        </p:nvSpPr>
        <p:spPr>
          <a:xfrm>
            <a:off x="469025" y="1767264"/>
            <a:ext cx="7697398" cy="216065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3200"/>
              <a:buFont typeface="Arial"/>
              <a:buNone/>
            </a:pPr>
            <a:r>
              <a:rPr b="0" i="0" lang="en" sz="3200" u="none" cap="none" strike="noStrike">
                <a:solidFill>
                  <a:srgbClr val="295269"/>
                </a:solidFill>
                <a:latin typeface="Dosis"/>
                <a:ea typeface="Dosis"/>
                <a:cs typeface="Dosis"/>
                <a:sym typeface="Dosis"/>
              </a:rPr>
              <a:t>Key statement goes here. Collaboratively administrate empower markets via plug-and-play networks. </a:t>
            </a:r>
            <a:r>
              <a:rPr b="0" i="0" lang="en" sz="3200" u="none" cap="none" strike="noStrike">
                <a:solidFill>
                  <a:srgbClr val="FA726E"/>
                </a:solidFill>
                <a:latin typeface="Dosis"/>
                <a:ea typeface="Dosis"/>
                <a:cs typeface="Dosis"/>
                <a:sym typeface="Dosis"/>
              </a:rPr>
              <a:t>Highlights</a:t>
            </a:r>
            <a:r>
              <a:rPr b="0" i="0" lang="en" sz="3200" u="none" cap="none" strike="noStrike">
                <a:solidFill>
                  <a:srgbClr val="295269"/>
                </a:solidFill>
                <a:latin typeface="Dosis"/>
                <a:ea typeface="Dosis"/>
                <a:cs typeface="Dosis"/>
                <a:sym typeface="Dosis"/>
              </a:rPr>
              <a:t> procrastinate B2C users after </a:t>
            </a:r>
            <a:r>
              <a:rPr b="0" i="0" lang="en" sz="3200" u="none" cap="none" strike="noStrike">
                <a:solidFill>
                  <a:srgbClr val="FA726E"/>
                </a:solidFill>
                <a:latin typeface="Dosis"/>
                <a:ea typeface="Dosis"/>
                <a:cs typeface="Dosis"/>
                <a:sym typeface="Dosis"/>
              </a:rPr>
              <a:t>installed base</a:t>
            </a:r>
            <a:r>
              <a:rPr b="0" i="0" lang="en" sz="3200" u="none" cap="none" strike="noStrike">
                <a:solidFill>
                  <a:srgbClr val="295269"/>
                </a:solidFill>
                <a:latin typeface="Dosis"/>
                <a:ea typeface="Dosis"/>
                <a:cs typeface="Dosis"/>
                <a:sym typeface="Dosis"/>
              </a:rPr>
              <a:t> benefits.</a:t>
            </a:r>
            <a:endParaRPr b="0" i="0" sz="3200" u="none" cap="none" strike="noStrike">
              <a:solidFill>
                <a:srgbClr val="000000"/>
              </a:solidFill>
              <a:latin typeface="Dosis"/>
              <a:ea typeface="Dosis"/>
              <a:cs typeface="Dosis"/>
              <a:sym typeface="Dosis"/>
            </a:endParaRPr>
          </a:p>
        </p:txBody>
      </p:sp>
      <p:sp>
        <p:nvSpPr>
          <p:cNvPr id="27" name="Google Shape;27;p7"/>
          <p:cNvSpPr/>
          <p:nvPr/>
        </p:nvSpPr>
        <p:spPr>
          <a:xfrm>
            <a:off x="469031" y="1063194"/>
            <a:ext cx="785826" cy="35498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GOAL</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1">
  <p:cSld name="CUSTOM_9">
    <p:spTree>
      <p:nvGrpSpPr>
        <p:cNvPr id="28" name="Shape 28"/>
        <p:cNvGrpSpPr/>
        <p:nvPr/>
      </p:nvGrpSpPr>
      <p:grpSpPr>
        <a:xfrm>
          <a:off x="0" y="0"/>
          <a:ext cx="0" cy="0"/>
          <a:chOff x="0" y="0"/>
          <a:chExt cx="0" cy="0"/>
        </a:xfrm>
      </p:grpSpPr>
      <p:sp>
        <p:nvSpPr>
          <p:cNvPr id="29" name="Google Shape;29;p8"/>
          <p:cNvSpPr/>
          <p:nvPr/>
        </p:nvSpPr>
        <p:spPr>
          <a:xfrm>
            <a:off x="469000" y="2073325"/>
            <a:ext cx="7747596" cy="1660500"/>
          </a:xfrm>
          <a:custGeom>
            <a:rect b="b" l="l" r="r" t="t"/>
            <a:pathLst>
              <a:path extrusionOk="0" h="21600" w="21600">
                <a:moveTo>
                  <a:pt x="0" y="0"/>
                </a:moveTo>
                <a:lnTo>
                  <a:pt x="21600" y="0"/>
                </a:lnTo>
                <a:lnTo>
                  <a:pt x="21600" y="21600"/>
                </a:lnTo>
                <a:lnTo>
                  <a:pt x="0" y="21600"/>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1. Announcements</a:t>
            </a:r>
            <a:endParaRPr b="0" i="0" sz="10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2. Recruiting</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3. Product Updates</a:t>
            </a:r>
            <a:endParaRPr b="0" i="0" sz="1800" u="none" cap="none" strike="noStrike">
              <a:solidFill>
                <a:srgbClr val="295269"/>
              </a:solidFill>
              <a:latin typeface="Dosis"/>
              <a:ea typeface="Dosis"/>
              <a:cs typeface="Dosis"/>
              <a:sym typeface="Dosis"/>
            </a:endParaRPr>
          </a:p>
          <a:p>
            <a:pPr indent="0" lvl="0" marL="0" marR="0" rtl="0" algn="l">
              <a:lnSpc>
                <a:spcPct val="150000"/>
              </a:lnSpc>
              <a:spcBef>
                <a:spcPts val="0"/>
              </a:spcBef>
              <a:spcAft>
                <a:spcPts val="0"/>
              </a:spcAft>
              <a:buClr>
                <a:srgbClr val="FFFFFF"/>
              </a:buClr>
              <a:buSzPts val="1800"/>
              <a:buFont typeface="Arial"/>
              <a:buNone/>
            </a:pPr>
            <a:r>
              <a:rPr b="0" i="0" lang="en" sz="1800" u="none" cap="none" strike="noStrike">
                <a:solidFill>
                  <a:srgbClr val="295269"/>
                </a:solidFill>
                <a:latin typeface="Dosis"/>
                <a:ea typeface="Dosis"/>
                <a:cs typeface="Dosis"/>
                <a:sym typeface="Dosis"/>
              </a:rPr>
              <a:t>4.  Weekly Metrics</a:t>
            </a:r>
            <a:endParaRPr b="0" i="0" sz="1800" u="none" cap="none" strike="noStrike">
              <a:solidFill>
                <a:srgbClr val="295269"/>
              </a:solidFill>
              <a:latin typeface="Dosis"/>
              <a:ea typeface="Dosis"/>
              <a:cs typeface="Dosis"/>
              <a:sym typeface="Dosis"/>
            </a:endParaRPr>
          </a:p>
        </p:txBody>
      </p:sp>
      <p:cxnSp>
        <p:nvCxnSpPr>
          <p:cNvPr id="30" name="Google Shape;30;p8"/>
          <p:cNvCxnSpPr/>
          <p:nvPr/>
        </p:nvCxnSpPr>
        <p:spPr>
          <a:xfrm>
            <a:off x="469004" y="1765604"/>
            <a:ext cx="267300" cy="0"/>
          </a:xfrm>
          <a:prstGeom prst="straightConnector1">
            <a:avLst/>
          </a:prstGeom>
          <a:noFill/>
          <a:ln cap="rnd" cmpd="sng" w="9525">
            <a:solidFill>
              <a:srgbClr val="295269"/>
            </a:solidFill>
            <a:prstDash val="solid"/>
            <a:miter lim="8000"/>
            <a:headEnd len="sm" w="sm" type="none"/>
            <a:tailEnd len="sm" w="sm" type="none"/>
          </a:ln>
        </p:spPr>
      </p:cxnSp>
      <p:sp>
        <p:nvSpPr>
          <p:cNvPr id="31" name="Google Shape;31;p8"/>
          <p:cNvSpPr/>
          <p:nvPr/>
        </p:nvSpPr>
        <p:spPr>
          <a:xfrm>
            <a:off x="469011" y="519150"/>
            <a:ext cx="8210374" cy="51459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A4A6A8"/>
              </a:buClr>
              <a:buSzPts val="2400"/>
              <a:buFont typeface="Arial"/>
              <a:buNone/>
            </a:pPr>
            <a:r>
              <a:rPr b="0" i="0" lang="en" sz="2400" u="none" cap="none" strike="noStrike">
                <a:solidFill>
                  <a:srgbClr val="6AB1D3"/>
                </a:solidFill>
                <a:latin typeface="Dosis"/>
                <a:ea typeface="Dosis"/>
                <a:cs typeface="Dosis"/>
                <a:sym typeface="Dosis"/>
              </a:rPr>
              <a:t>LIST OF THINGS</a:t>
            </a:r>
            <a:endParaRPr b="0" i="0" sz="2400" u="none" cap="none" strike="noStrike">
              <a:solidFill>
                <a:srgbClr val="6AB1D3"/>
              </a:solidFill>
              <a:latin typeface="Dosis"/>
              <a:ea typeface="Dosis"/>
              <a:cs typeface="Dosis"/>
              <a:sym typeface="Dosis"/>
            </a:endParaRPr>
          </a:p>
        </p:txBody>
      </p:sp>
      <p:cxnSp>
        <p:nvCxnSpPr>
          <p:cNvPr id="32" name="Google Shape;32;p8"/>
          <p:cNvCxnSpPr/>
          <p:nvPr/>
        </p:nvCxnSpPr>
        <p:spPr>
          <a:xfrm>
            <a:off x="469004" y="3927779"/>
            <a:ext cx="267300" cy="0"/>
          </a:xfrm>
          <a:prstGeom prst="straightConnector1">
            <a:avLst/>
          </a:prstGeom>
          <a:noFill/>
          <a:ln cap="rnd" cmpd="sng" w="9525">
            <a:solidFill>
              <a:srgbClr val="295269"/>
            </a:solidFill>
            <a:prstDash val="solid"/>
            <a:miter lim="8000"/>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p:cSld name="CUSTOM_8">
    <p:spTree>
      <p:nvGrpSpPr>
        <p:cNvPr id="33" name="Shape 33"/>
        <p:cNvGrpSpPr/>
        <p:nvPr/>
      </p:nvGrpSpPr>
      <p:grpSpPr>
        <a:xfrm>
          <a:off x="0" y="0"/>
          <a:ext cx="0" cy="0"/>
          <a:chOff x="0" y="0"/>
          <a:chExt cx="0" cy="0"/>
        </a:xfrm>
      </p:grpSpPr>
      <p:sp>
        <p:nvSpPr>
          <p:cNvPr id="34" name="Google Shape;34;p9"/>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35" name="Google Shape;35;p9"/>
          <p:cNvSpPr/>
          <p:nvPr/>
        </p:nvSpPr>
        <p:spPr>
          <a:xfrm>
            <a:off x="469025" y="2543425"/>
            <a:ext cx="8210374" cy="2166326"/>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t" bIns="35725" lIns="35725" spcFirstLastPara="1" rIns="35725" wrap="square" tIns="35725">
            <a:noAutofit/>
          </a:bodyPr>
          <a:lstStyle/>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functional solutions</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cross-media value</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maximize timely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professionally cultivate </a:t>
            </a:r>
            <a:endParaRPr b="0" i="0" sz="1800" u="none" cap="none" strike="noStrike">
              <a:solidFill>
                <a:srgbClr val="000000"/>
              </a:solidFill>
              <a:latin typeface="Dosis"/>
              <a:ea typeface="Dosis"/>
              <a:cs typeface="Dosis"/>
              <a:sym typeface="Dosis"/>
            </a:endParaRPr>
          </a:p>
          <a:p>
            <a:pPr indent="-228600" lvl="0" marL="228600" marR="0" rtl="0" algn="l">
              <a:lnSpc>
                <a:spcPct val="120000"/>
              </a:lnSpc>
              <a:spcBef>
                <a:spcPts val="0"/>
              </a:spcBef>
              <a:spcAft>
                <a:spcPts val="0"/>
              </a:spcAft>
              <a:buClr>
                <a:srgbClr val="295269"/>
              </a:buClr>
              <a:buSzPts val="1800"/>
              <a:buFont typeface="Dosis"/>
              <a:buChar char="•"/>
            </a:pPr>
            <a:r>
              <a:rPr b="0" i="0" lang="en" sz="1800" u="none" cap="none" strike="noStrike">
                <a:solidFill>
                  <a:srgbClr val="295269"/>
                </a:solidFill>
                <a:latin typeface="Dosis"/>
                <a:ea typeface="Dosis"/>
                <a:cs typeface="Dosis"/>
                <a:sym typeface="Dosis"/>
              </a:rPr>
              <a:t>List Item dynamically innovate</a:t>
            </a:r>
            <a:endParaRPr b="0" i="0" sz="1800" u="none" cap="none" strike="noStrike">
              <a:solidFill>
                <a:srgbClr val="000000"/>
              </a:solidFill>
              <a:latin typeface="Dosis"/>
              <a:ea typeface="Dosis"/>
              <a:cs typeface="Dosis"/>
              <a:sym typeface="Dosis"/>
            </a:endParaRPr>
          </a:p>
        </p:txBody>
      </p:sp>
      <p:sp>
        <p:nvSpPr>
          <p:cNvPr id="36" name="Google Shape;36;p9"/>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 2 - Andy">
  <p:cSld name="CUSTOM_8_1">
    <p:spTree>
      <p:nvGrpSpPr>
        <p:cNvPr id="37" name="Shape 37"/>
        <p:cNvGrpSpPr/>
        <p:nvPr/>
      </p:nvGrpSpPr>
      <p:grpSpPr>
        <a:xfrm>
          <a:off x="0" y="0"/>
          <a:ext cx="0" cy="0"/>
          <a:chOff x="0" y="0"/>
          <a:chExt cx="0" cy="0"/>
        </a:xfrm>
      </p:grpSpPr>
      <p:sp>
        <p:nvSpPr>
          <p:cNvPr id="38" name="Google Shape;38;p10"/>
          <p:cNvSpPr/>
          <p:nvPr/>
        </p:nvSpPr>
        <p:spPr>
          <a:xfrm>
            <a:off x="469025" y="1083775"/>
            <a:ext cx="8210376" cy="1002302"/>
          </a:xfrm>
          <a:custGeom>
            <a:rect b="b" l="l" r="r" t="t"/>
            <a:pathLst>
              <a:path extrusionOk="0" h="21599" w="21600">
                <a:moveTo>
                  <a:pt x="0" y="0"/>
                </a:moveTo>
                <a:lnTo>
                  <a:pt x="21600" y="0"/>
                </a:lnTo>
                <a:lnTo>
                  <a:pt x="21600" y="21599"/>
                </a:lnTo>
                <a:lnTo>
                  <a:pt x="0" y="21599"/>
                </a:lnTo>
                <a:lnTo>
                  <a:pt x="0" y="0"/>
                </a:lnTo>
                <a:close/>
              </a:path>
            </a:pathLst>
          </a:custGeom>
          <a:noFill/>
          <a:ln>
            <a:noFill/>
          </a:ln>
        </p:spPr>
        <p:txBody>
          <a:bodyPr anchorCtr="0" anchor="t" bIns="35725" lIns="35725" spcFirstLastPara="1" rIns="35725" wrap="square" tIns="35725">
            <a:noAutofit/>
          </a:bodyPr>
          <a:lstStyle/>
          <a:p>
            <a:pPr indent="0" lvl="0" marL="0" marR="0" rtl="0" algn="l">
              <a:lnSpc>
                <a:spcPct val="100000"/>
              </a:lnSpc>
              <a:spcBef>
                <a:spcPts val="0"/>
              </a:spcBef>
              <a:spcAft>
                <a:spcPts val="0"/>
              </a:spcAft>
              <a:buClr>
                <a:srgbClr val="295269"/>
              </a:buClr>
              <a:buSzPts val="2800"/>
              <a:buFont typeface="Arial"/>
              <a:buNone/>
            </a:pPr>
            <a:r>
              <a:rPr b="0" i="0" lang="en" sz="2800" u="none" cap="none" strike="noStrike">
                <a:solidFill>
                  <a:srgbClr val="295269"/>
                </a:solidFill>
                <a:latin typeface="Dosis"/>
                <a:ea typeface="Dosis"/>
                <a:cs typeface="Dosis"/>
                <a:sym typeface="Dosis"/>
              </a:rPr>
              <a:t>Key statement goes here with </a:t>
            </a:r>
            <a:r>
              <a:rPr b="0" i="0" lang="en" sz="2800" u="none" cap="none" strike="noStrike">
                <a:solidFill>
                  <a:srgbClr val="FA726E"/>
                </a:solidFill>
                <a:latin typeface="Dosis"/>
                <a:ea typeface="Dosis"/>
                <a:cs typeface="Dosis"/>
                <a:sym typeface="Dosis"/>
              </a:rPr>
              <a:t>highlights</a:t>
            </a:r>
            <a:r>
              <a:rPr b="0" i="0" lang="en" sz="2800" u="none" cap="none" strike="noStrike">
                <a:solidFill>
                  <a:srgbClr val="295269"/>
                </a:solidFill>
                <a:latin typeface="Dosis"/>
                <a:ea typeface="Dosis"/>
                <a:cs typeface="Dosis"/>
                <a:sym typeface="Dosis"/>
              </a:rPr>
              <a:t>. Collaboratively administrate empowered channel.</a:t>
            </a:r>
            <a:endParaRPr b="0" i="0" sz="2800" u="none" cap="none" strike="noStrike">
              <a:solidFill>
                <a:srgbClr val="000000"/>
              </a:solidFill>
              <a:latin typeface="Dosis"/>
              <a:ea typeface="Dosis"/>
              <a:cs typeface="Dosis"/>
              <a:sym typeface="Dosis"/>
            </a:endParaRPr>
          </a:p>
        </p:txBody>
      </p:sp>
      <p:sp>
        <p:nvSpPr>
          <p:cNvPr id="39" name="Google Shape;39;p10"/>
          <p:cNvSpPr/>
          <p:nvPr/>
        </p:nvSpPr>
        <p:spPr>
          <a:xfrm>
            <a:off x="469031" y="489942"/>
            <a:ext cx="809261" cy="356060"/>
          </a:xfrm>
          <a:custGeom>
            <a:rect b="b" l="l" r="r" t="t"/>
            <a:pathLst>
              <a:path extrusionOk="0" h="21599" w="21599">
                <a:moveTo>
                  <a:pt x="0" y="0"/>
                </a:moveTo>
                <a:lnTo>
                  <a:pt x="21599" y="0"/>
                </a:lnTo>
                <a:lnTo>
                  <a:pt x="21599" y="21599"/>
                </a:lnTo>
                <a:lnTo>
                  <a:pt x="0" y="21599"/>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8A8A8A"/>
              </a:buClr>
              <a:buSzPts val="1800"/>
              <a:buFont typeface="Arial"/>
              <a:buNone/>
            </a:pPr>
            <a:r>
              <a:rPr b="0" i="0" lang="en" sz="1800" u="none" cap="none" strike="noStrike">
                <a:solidFill>
                  <a:srgbClr val="939598"/>
                </a:solidFill>
                <a:latin typeface="Dosis"/>
                <a:ea typeface="Dosis"/>
                <a:cs typeface="Dosis"/>
                <a:sym typeface="Dosis"/>
              </a:rPr>
              <a:t>TITLE</a:t>
            </a:r>
            <a:endParaRPr b="0" i="0" sz="1800" u="none" cap="none" strike="noStrike">
              <a:solidFill>
                <a:srgbClr val="939598"/>
              </a:solidFill>
              <a:latin typeface="Dosis"/>
              <a:ea typeface="Dosis"/>
              <a:cs typeface="Dosis"/>
              <a:sym typeface="Dosis"/>
            </a:endParaRPr>
          </a:p>
        </p:txBody>
      </p:sp>
      <p:sp>
        <p:nvSpPr>
          <p:cNvPr id="40" name="Google Shape;40;p10"/>
          <p:cNvSpPr txBox="1"/>
          <p:nvPr>
            <p:ph idx="1" type="body"/>
          </p:nvPr>
        </p:nvSpPr>
        <p:spPr>
          <a:xfrm>
            <a:off x="469025" y="2735200"/>
            <a:ext cx="8210400" cy="2011500"/>
          </a:xfrm>
          <a:prstGeom prst="rect">
            <a:avLst/>
          </a:prstGeom>
          <a:noFill/>
          <a:ln>
            <a:noFill/>
          </a:ln>
        </p:spPr>
        <p:txBody>
          <a:bodyPr anchorCtr="0" anchor="t" bIns="91425" lIns="91425" spcFirstLastPara="1" rIns="91425" wrap="square" tIns="91425"/>
          <a:lstStyle>
            <a:lvl1pPr indent="-381000" lvl="0" marL="457200" marR="0" rtl="0" algn="l">
              <a:lnSpc>
                <a:spcPct val="100000"/>
              </a:lnSpc>
              <a:spcBef>
                <a:spcPts val="600"/>
              </a:spcBef>
              <a:spcAft>
                <a:spcPts val="0"/>
              </a:spcAft>
              <a:buClr>
                <a:schemeClr val="dk1"/>
              </a:buClr>
              <a:buSzPts val="2400"/>
              <a:buFont typeface="Dosis"/>
              <a:buChar char="●"/>
              <a:defRPr b="0" i="0" sz="2400" u="none" cap="none" strike="noStrike">
                <a:solidFill>
                  <a:schemeClr val="dk1"/>
                </a:solidFill>
                <a:latin typeface="Dosis"/>
                <a:ea typeface="Dosis"/>
                <a:cs typeface="Dosis"/>
                <a:sym typeface="Dosis"/>
              </a:defRPr>
            </a:lvl1pPr>
            <a:lvl2pPr indent="-266700" lvl="1" marL="9144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2pPr>
            <a:lvl3pPr indent="-266700" lvl="2" marL="13716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3pPr>
            <a:lvl4pPr indent="-266700" lvl="3" marL="18288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4pPr>
            <a:lvl5pPr indent="-266700" lvl="4" marL="22860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5pPr>
            <a:lvl6pPr indent="-266700" lvl="5" marL="27432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6pPr>
            <a:lvl7pPr indent="-266700" lvl="6" marL="32004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7pPr>
            <a:lvl8pPr indent="-266700" lvl="7" marL="36576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8pPr>
            <a:lvl9pPr indent="-266700" lvl="8" marL="4114800" marR="0" rtl="0" algn="l">
              <a:lnSpc>
                <a:spcPct val="100000"/>
              </a:lnSpc>
              <a:spcBef>
                <a:spcPts val="0"/>
              </a:spcBef>
              <a:spcAft>
                <a:spcPts val="0"/>
              </a:spcAft>
              <a:buClr>
                <a:schemeClr val="dk1"/>
              </a:buClr>
              <a:buSzPts val="600"/>
              <a:buFont typeface="Dosis"/>
              <a:buChar char="■"/>
              <a:defRPr b="0" i="0" sz="600" u="none" cap="none" strike="noStrike">
                <a:solidFill>
                  <a:schemeClr val="dk1"/>
                </a:solidFill>
                <a:latin typeface="Dosis"/>
                <a:ea typeface="Dosis"/>
                <a:cs typeface="Dosis"/>
                <a:sym typeface="Dosi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4.xml"/><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1.xml"/><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lstStyle>
            <a:lvl1pPr indent="-419100" lvl="0" marL="457200" marR="0" rtl="0" algn="l">
              <a:lnSpc>
                <a:spcPct val="100000"/>
              </a:lnSpc>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100000"/>
              </a:lnSpc>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198" name="Shape 198"/>
        <p:cNvGrpSpPr/>
        <p:nvPr/>
      </p:nvGrpSpPr>
      <p:grpSpPr>
        <a:xfrm>
          <a:off x="0" y="0"/>
          <a:ext cx="0" cy="0"/>
          <a:chOff x="0" y="0"/>
          <a:chExt cx="0" cy="0"/>
        </a:xfrm>
      </p:grpSpPr>
      <p:sp>
        <p:nvSpPr>
          <p:cNvPr id="199" name="Google Shape;199;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2800"/>
              <a:buFont typeface="Roboto"/>
              <a:buNone/>
              <a:defRPr b="0" i="0" sz="2800" u="none" cap="none" strike="noStrike">
                <a:solidFill>
                  <a:schemeClr val="dk1"/>
                </a:solidFill>
                <a:latin typeface="Roboto"/>
                <a:ea typeface="Roboto"/>
                <a:cs typeface="Roboto"/>
                <a:sym typeface="Roboto"/>
              </a:defRPr>
            </a:lvl9pPr>
          </a:lstStyle>
          <a:p/>
        </p:txBody>
      </p:sp>
      <p:sp>
        <p:nvSpPr>
          <p:cNvPr id="200" name="Google Shape;200;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Roboto"/>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dk2"/>
              </a:buClr>
              <a:buSzPts val="1400"/>
              <a:buFont typeface="Roboto"/>
              <a:buChar char="○"/>
              <a:defRPr b="0" i="0" sz="1400" u="none" cap="none" strike="noStrike">
                <a:solidFill>
                  <a:schemeClr val="dk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dk2"/>
              </a:buClr>
              <a:buSzPts val="1400"/>
              <a:buFont typeface="Roboto"/>
              <a:buChar char="■"/>
              <a:defRPr b="0" i="0" sz="1400" u="none" cap="none" strike="noStrike">
                <a:solidFill>
                  <a:schemeClr val="dk2"/>
                </a:solidFill>
                <a:latin typeface="Roboto"/>
                <a:ea typeface="Roboto"/>
                <a:cs typeface="Roboto"/>
                <a:sym typeface="Roboto"/>
              </a:defRPr>
            </a:lvl9pPr>
          </a:lstStyle>
          <a:p/>
        </p:txBody>
      </p:sp>
      <p:sp>
        <p:nvSpPr>
          <p:cNvPr id="201" name="Google Shape;201;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243" name="Shape 243"/>
        <p:cNvGrpSpPr/>
        <p:nvPr/>
      </p:nvGrpSpPr>
      <p:grpSpPr>
        <a:xfrm>
          <a:off x="0" y="0"/>
          <a:ext cx="0" cy="0"/>
          <a:chOff x="0" y="0"/>
          <a:chExt cx="0" cy="0"/>
        </a:xfrm>
      </p:grpSpPr>
      <p:sp>
        <p:nvSpPr>
          <p:cNvPr id="244" name="Google Shape;244;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245" name="Google Shape;245;p3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6" name="Google Shape;246;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95269"/>
        </a:solidFill>
      </p:bgPr>
    </p:bg>
    <p:spTree>
      <p:nvGrpSpPr>
        <p:cNvPr id="291" name="Shape 291"/>
        <p:cNvGrpSpPr/>
        <p:nvPr/>
      </p:nvGrpSpPr>
      <p:grpSpPr>
        <a:xfrm>
          <a:off x="0" y="0"/>
          <a:ext cx="0" cy="0"/>
          <a:chOff x="0" y="0"/>
          <a:chExt cx="0" cy="0"/>
        </a:xfrm>
      </p:grpSpPr>
      <p:sp>
        <p:nvSpPr>
          <p:cNvPr id="292" name="Google Shape;292;p48"/>
          <p:cNvSpPr/>
          <p:nvPr/>
        </p:nvSpPr>
        <p:spPr>
          <a:xfrm>
            <a:off x="466813" y="2994050"/>
            <a:ext cx="8210374" cy="1561464"/>
          </a:xfrm>
          <a:custGeom>
            <a:rect b="b" l="l" r="r" t="t"/>
            <a:pathLst>
              <a:path extrusionOk="0" h="21600" w="21599">
                <a:moveTo>
                  <a:pt x="0" y="0"/>
                </a:moveTo>
                <a:lnTo>
                  <a:pt x="21599" y="0"/>
                </a:lnTo>
                <a:lnTo>
                  <a:pt x="21599" y="21600"/>
                </a:lnTo>
                <a:lnTo>
                  <a:pt x="0" y="21600"/>
                </a:lnTo>
                <a:lnTo>
                  <a:pt x="0" y="0"/>
                </a:lnTo>
                <a:close/>
              </a:path>
            </a:pathLst>
          </a:custGeom>
          <a:noFill/>
          <a:ln>
            <a:noFill/>
          </a:ln>
        </p:spPr>
        <p:txBody>
          <a:bodyPr anchorCtr="0" anchor="ctr" bIns="35725" lIns="35725" spcFirstLastPara="1" rIns="35725" wrap="square" tIns="35725">
            <a:noAutofit/>
          </a:bodyPr>
          <a:lstStyle/>
          <a:p>
            <a:pPr indent="0" lvl="0" marL="0" marR="0" rtl="0" algn="l">
              <a:lnSpc>
                <a:spcPct val="100000"/>
              </a:lnSpc>
              <a:spcBef>
                <a:spcPts val="0"/>
              </a:spcBef>
              <a:spcAft>
                <a:spcPts val="0"/>
              </a:spcAft>
              <a:buClr>
                <a:srgbClr val="295269"/>
              </a:buClr>
              <a:buSzPts val="5600"/>
              <a:buFont typeface="Arial"/>
              <a:buNone/>
            </a:pPr>
            <a:r>
              <a:rPr b="0" i="0" lang="en" sz="5600" u="none" cap="none" strike="noStrike">
                <a:solidFill>
                  <a:schemeClr val="lt1"/>
                </a:solidFill>
                <a:latin typeface="Roboto Black"/>
                <a:ea typeface="Roboto Black"/>
                <a:cs typeface="Roboto Black"/>
                <a:sym typeface="Roboto Black"/>
              </a:rPr>
              <a:t>CoolTShirts.com</a:t>
            </a:r>
            <a:endParaRPr b="0" i="0" sz="1200" u="none" cap="none" strike="noStrike">
              <a:solidFill>
                <a:schemeClr val="lt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en" sz="2800" u="none" cap="none" strike="noStrike">
                <a:solidFill>
                  <a:srgbClr val="EFEFEF"/>
                </a:solidFill>
                <a:latin typeface="Roboto Thin"/>
                <a:ea typeface="Roboto Thin"/>
                <a:cs typeface="Roboto Thin"/>
                <a:sym typeface="Roboto Thin"/>
              </a:rPr>
              <a:t>Learn SQL from Scratch</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b="0" i="0" lang="en" sz="2800" u="none" cap="none" strike="noStrike">
                <a:solidFill>
                  <a:srgbClr val="EFEFEF"/>
                </a:solidFill>
                <a:latin typeface="Roboto Thin"/>
                <a:ea typeface="Roboto Thin"/>
                <a:cs typeface="Roboto Thin"/>
                <a:sym typeface="Roboto Thin"/>
              </a:rPr>
              <a:t>Martyn Riley</a:t>
            </a:r>
            <a:endParaRPr b="0" i="0" sz="2800" u="none" cap="none" strike="noStrike">
              <a:solidFill>
                <a:srgbClr val="EFEFEF"/>
              </a:solidFill>
              <a:latin typeface="Roboto Thin"/>
              <a:ea typeface="Roboto Thin"/>
              <a:cs typeface="Roboto Thin"/>
              <a:sym typeface="Roboto Thin"/>
            </a:endParaRPr>
          </a:p>
          <a:p>
            <a:pPr indent="0" lvl="0" marL="0" marR="0" rtl="0" algn="l">
              <a:lnSpc>
                <a:spcPct val="100000"/>
              </a:lnSpc>
              <a:spcBef>
                <a:spcPts val="0"/>
              </a:spcBef>
              <a:spcAft>
                <a:spcPts val="0"/>
              </a:spcAft>
              <a:buClr>
                <a:schemeClr val="dk1"/>
              </a:buClr>
              <a:buSzPts val="1100"/>
              <a:buFont typeface="Arial"/>
              <a:buNone/>
            </a:pPr>
            <a:r>
              <a:rPr b="0" i="0" lang="en" sz="2800" u="none" cap="none" strike="noStrike">
                <a:solidFill>
                  <a:srgbClr val="EFEFEF"/>
                </a:solidFill>
                <a:latin typeface="Roboto Thin"/>
                <a:ea typeface="Roboto Thin"/>
                <a:cs typeface="Roboto Thin"/>
                <a:sym typeface="Roboto Thin"/>
              </a:rPr>
              <a:t>September 2018</a:t>
            </a:r>
            <a:endParaRPr b="0" i="0" sz="2800" u="none" cap="none" strike="noStrike">
              <a:solidFill>
                <a:srgbClr val="EFEFEF"/>
              </a:solidFill>
              <a:latin typeface="Roboto Thin"/>
              <a:ea typeface="Roboto Thin"/>
              <a:cs typeface="Roboto Thin"/>
              <a:sym typeface="Roboto Thin"/>
            </a:endParaRPr>
          </a:p>
        </p:txBody>
      </p:sp>
      <p:pic>
        <p:nvPicPr>
          <p:cNvPr id="293" name="Google Shape;293;p48"/>
          <p:cNvPicPr preferRelativeResize="0"/>
          <p:nvPr/>
        </p:nvPicPr>
        <p:blipFill rotWithShape="1">
          <a:blip r:embed="rId3">
            <a:alphaModFix/>
          </a:blip>
          <a:srcRect b="0" l="0" r="0" t="0"/>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1" name="Shape 351"/>
        <p:cNvGrpSpPr/>
        <p:nvPr/>
      </p:nvGrpSpPr>
      <p:grpSpPr>
        <a:xfrm>
          <a:off x="0" y="0"/>
          <a:ext cx="0" cy="0"/>
          <a:chOff x="0" y="0"/>
          <a:chExt cx="0" cy="0"/>
        </a:xfrm>
      </p:grpSpPr>
      <p:graphicFrame>
        <p:nvGraphicFramePr>
          <p:cNvPr id="352" name="Google Shape;352;p57"/>
          <p:cNvGraphicFramePr/>
          <p:nvPr/>
        </p:nvGraphicFramePr>
        <p:xfrm>
          <a:off x="177975" y="2571725"/>
          <a:ext cx="3000000" cy="3000000"/>
        </p:xfrm>
        <a:graphic>
          <a:graphicData uri="http://schemas.openxmlformats.org/drawingml/2006/table">
            <a:tbl>
              <a:tblPr>
                <a:noFill/>
                <a:tableStyleId>{8146A18D-465E-4BC6-A578-983F5AA7B559}</a:tableStyleId>
              </a:tblPr>
              <a:tblGrid>
                <a:gridCol w="1381900"/>
                <a:gridCol w="1769500"/>
                <a:gridCol w="1769500"/>
              </a:tblGrid>
              <a:tr h="287200">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Campaign</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None/>
                      </a:pPr>
                      <a:r>
                        <a:rPr b="1" lang="en" sz="800">
                          <a:solidFill>
                            <a:srgbClr val="FFFFFF"/>
                          </a:solidFill>
                        </a:rPr>
                        <a:t>Source</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Number of Last Touches</a:t>
                      </a:r>
                      <a:endParaRPr b="1" sz="800" u="none" cap="none" strike="noStrike">
                        <a:solidFill>
                          <a:srgbClr val="FFFFFF"/>
                        </a:solidFill>
                      </a:endParaRPr>
                    </a:p>
                  </a:txBody>
                  <a:tcPr marT="91425" marB="91425" marR="91425" marL="91425">
                    <a:solidFill>
                      <a:srgbClr val="204056">
                        <a:alpha val="82350"/>
                      </a:srgbClr>
                    </a:solidFill>
                  </a:tcPr>
                </a:tc>
              </a:tr>
              <a:tr h="274300">
                <a:tc>
                  <a:txBody>
                    <a:bodyPr>
                      <a:noAutofit/>
                    </a:bodyPr>
                    <a:lstStyle/>
                    <a:p>
                      <a:pPr indent="0" lvl="0" marL="0" marR="0" rtl="0" algn="l">
                        <a:lnSpc>
                          <a:spcPct val="100000"/>
                        </a:lnSpc>
                        <a:spcBef>
                          <a:spcPts val="0"/>
                        </a:spcBef>
                        <a:spcAft>
                          <a:spcPts val="0"/>
                        </a:spcAft>
                        <a:buNone/>
                      </a:pPr>
                      <a:r>
                        <a:rPr lang="en" sz="600"/>
                        <a:t>weekly-newsletter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115</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retargetting-ad</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facebook</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113</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retargetting-campaign</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54</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paid-search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google</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52</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getting-to-know-cool-tshirts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nytimes</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9</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ten-crazy-cool-tshirts-facts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buzzfeed</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9</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interview-with-cool-tshirts-founder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medium</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7</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cool-tshirts-search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google</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2</a:t>
                      </a:r>
                      <a:endParaRPr sz="600" u="none" cap="none" strike="noStrike"/>
                    </a:p>
                  </a:txBody>
                  <a:tcPr marT="91425" marB="91425" marR="91425" marL="91425"/>
                </a:tc>
              </a:tr>
            </a:tbl>
          </a:graphicData>
        </a:graphic>
      </p:graphicFrame>
      <p:sp>
        <p:nvSpPr>
          <p:cNvPr id="353" name="Google Shape;353;p57"/>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2</a:t>
            </a:r>
            <a:r>
              <a:rPr b="1" i="0" lang="en" sz="2400" u="none" cap="none" strike="noStrike">
                <a:solidFill>
                  <a:srgbClr val="295269"/>
                </a:solidFill>
                <a:latin typeface="Roboto"/>
                <a:ea typeface="Roboto"/>
                <a:cs typeface="Roboto"/>
                <a:sym typeface="Roboto"/>
              </a:rPr>
              <a:t>.</a:t>
            </a:r>
            <a:r>
              <a:rPr b="1" lang="en" sz="2400">
                <a:solidFill>
                  <a:srgbClr val="295269"/>
                </a:solidFill>
                <a:latin typeface="Roboto"/>
                <a:ea typeface="Roboto"/>
                <a:cs typeface="Roboto"/>
                <a:sym typeface="Roboto"/>
              </a:rPr>
              <a:t>4 Last Touches on Purchase Page per Campaign</a:t>
            </a:r>
            <a:r>
              <a:rPr b="1" lang="en" sz="2400">
                <a:solidFill>
                  <a:srgbClr val="295269"/>
                </a:solidFill>
                <a:latin typeface="Roboto"/>
                <a:ea typeface="Roboto"/>
                <a:cs typeface="Roboto"/>
                <a:sym typeface="Roboto"/>
              </a:rPr>
              <a:t> </a:t>
            </a:r>
            <a:endParaRPr b="1" i="0" sz="2400" u="none" cap="none" strike="noStrike">
              <a:solidFill>
                <a:srgbClr val="295269"/>
              </a:solidFill>
              <a:latin typeface="Roboto"/>
              <a:ea typeface="Roboto"/>
              <a:cs typeface="Roboto"/>
              <a:sym typeface="Roboto"/>
            </a:endParaRPr>
          </a:p>
        </p:txBody>
      </p:sp>
      <p:sp>
        <p:nvSpPr>
          <p:cNvPr id="354" name="Google Shape;354;p57"/>
          <p:cNvSpPr txBox="1"/>
          <p:nvPr/>
        </p:nvSpPr>
        <p:spPr>
          <a:xfrm>
            <a:off x="5179100" y="733025"/>
            <a:ext cx="3870900" cy="43683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t>/*Last Touches on Purchase Page per Campaign*/</a:t>
            </a:r>
            <a:endParaRPr sz="1200"/>
          </a:p>
          <a:p>
            <a:pPr indent="0" lvl="0" marL="0" marR="0" rtl="0" algn="l">
              <a:lnSpc>
                <a:spcPct val="100000"/>
              </a:lnSpc>
              <a:spcBef>
                <a:spcPts val="0"/>
              </a:spcBef>
              <a:spcAft>
                <a:spcPts val="0"/>
              </a:spcAft>
              <a:buClr>
                <a:schemeClr val="dk1"/>
              </a:buClr>
              <a:buSzPts val="1100"/>
              <a:buFont typeface="Arial"/>
              <a:buNone/>
            </a:pPr>
            <a:r>
              <a:rPr lang="en" sz="1200"/>
              <a:t>WITH last_touch AS (</a:t>
            </a:r>
            <a:endParaRPr sz="1200"/>
          </a:p>
          <a:p>
            <a:pPr indent="0" lvl="0" marL="0" marR="0" rtl="0" algn="l">
              <a:lnSpc>
                <a:spcPct val="100000"/>
              </a:lnSpc>
              <a:spcBef>
                <a:spcPts val="0"/>
              </a:spcBef>
              <a:spcAft>
                <a:spcPts val="0"/>
              </a:spcAft>
              <a:buClr>
                <a:schemeClr val="dk1"/>
              </a:buClr>
              <a:buSzPts val="1100"/>
              <a:buFont typeface="Arial"/>
              <a:buNone/>
            </a:pPr>
            <a:r>
              <a:rPr lang="en" sz="1200"/>
              <a:t>    SELECT user_id,</a:t>
            </a:r>
            <a:endParaRPr sz="1200"/>
          </a:p>
          <a:p>
            <a:pPr indent="0" lvl="0" marL="0" marR="0" rtl="0" algn="l">
              <a:lnSpc>
                <a:spcPct val="100000"/>
              </a:lnSpc>
              <a:spcBef>
                <a:spcPts val="0"/>
              </a:spcBef>
              <a:spcAft>
                <a:spcPts val="0"/>
              </a:spcAft>
              <a:buClr>
                <a:schemeClr val="dk1"/>
              </a:buClr>
              <a:buSzPts val="1100"/>
              <a:buFont typeface="Arial"/>
              <a:buNone/>
            </a:pPr>
            <a:r>
              <a:rPr lang="en" sz="1200"/>
              <a:t>           MAX(timestamp) AS last_touch_at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FROM page_visits</a:t>
            </a:r>
            <a:endParaRPr sz="1200"/>
          </a:p>
          <a:p>
            <a:pPr indent="0" lvl="0" marL="0" marR="0" rtl="0" algn="l">
              <a:lnSpc>
                <a:spcPct val="100000"/>
              </a:lnSpc>
              <a:spcBef>
                <a:spcPts val="0"/>
              </a:spcBef>
              <a:spcAft>
                <a:spcPts val="0"/>
              </a:spcAft>
              <a:buClr>
                <a:schemeClr val="dk1"/>
              </a:buClr>
              <a:buSzPts val="1100"/>
              <a:buFont typeface="Arial"/>
              <a:buNone/>
            </a:pPr>
            <a:r>
              <a:rPr lang="en" sz="1200"/>
              <a:t>    WHERE page_name = '4 - purchase'</a:t>
            </a:r>
            <a:endParaRPr sz="1200"/>
          </a:p>
          <a:p>
            <a:pPr indent="0" lvl="0" marL="0" marR="0" rtl="0" algn="l">
              <a:lnSpc>
                <a:spcPct val="100000"/>
              </a:lnSpc>
              <a:spcBef>
                <a:spcPts val="0"/>
              </a:spcBef>
              <a:spcAft>
                <a:spcPts val="0"/>
              </a:spcAft>
              <a:buClr>
                <a:schemeClr val="dk1"/>
              </a:buClr>
              <a:buSzPts val="1100"/>
              <a:buFont typeface="Arial"/>
              <a:buNone/>
            </a:pPr>
            <a:r>
              <a:rPr lang="en" sz="1200"/>
              <a:t>    GROUP BY user_id),</a:t>
            </a:r>
            <a:endParaRPr sz="1200"/>
          </a:p>
          <a:p>
            <a:pPr indent="0" lvl="0" marL="0" marR="0" rtl="0" algn="l">
              <a:lnSpc>
                <a:spcPct val="100000"/>
              </a:lnSpc>
              <a:spcBef>
                <a:spcPts val="0"/>
              </a:spcBef>
              <a:spcAft>
                <a:spcPts val="0"/>
              </a:spcAft>
              <a:buClr>
                <a:schemeClr val="dk1"/>
              </a:buClr>
              <a:buSzPts val="1100"/>
              <a:buFont typeface="Arial"/>
              <a:buNone/>
            </a:pPr>
            <a:r>
              <a:rPr lang="en" sz="1200"/>
              <a:t>lt_attr AS(</a:t>
            </a:r>
            <a:endParaRPr sz="1200"/>
          </a:p>
          <a:p>
            <a:pPr indent="0" lvl="0" marL="0" marR="0" rtl="0" algn="l">
              <a:lnSpc>
                <a:spcPct val="100000"/>
              </a:lnSpc>
              <a:spcBef>
                <a:spcPts val="0"/>
              </a:spcBef>
              <a:spcAft>
                <a:spcPts val="0"/>
              </a:spcAft>
              <a:buClr>
                <a:schemeClr val="dk1"/>
              </a:buClr>
              <a:buSzPts val="1100"/>
              <a:buFont typeface="Arial"/>
              <a:buNone/>
            </a:pPr>
            <a:r>
              <a:rPr lang="en" sz="1200"/>
              <a:t>SELECT lt.user_id,</a:t>
            </a:r>
            <a:endParaRPr sz="1200"/>
          </a:p>
          <a:p>
            <a:pPr indent="0" lvl="0" marL="0" marR="0" rtl="0" algn="l">
              <a:lnSpc>
                <a:spcPct val="100000"/>
              </a:lnSpc>
              <a:spcBef>
                <a:spcPts val="0"/>
              </a:spcBef>
              <a:spcAft>
                <a:spcPts val="0"/>
              </a:spcAft>
              <a:buClr>
                <a:schemeClr val="dk1"/>
              </a:buClr>
              <a:buSzPts val="1100"/>
              <a:buFont typeface="Arial"/>
              <a:buNone/>
            </a:pPr>
            <a:r>
              <a:rPr lang="en" sz="1200"/>
              <a:t>       lt.last_touch_at,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pv.utm_source,</a:t>
            </a:r>
            <a:endParaRPr sz="1200"/>
          </a:p>
          <a:p>
            <a:pPr indent="0" lvl="0" marL="0" marR="0" rtl="0" algn="l">
              <a:lnSpc>
                <a:spcPct val="100000"/>
              </a:lnSpc>
              <a:spcBef>
                <a:spcPts val="0"/>
              </a:spcBef>
              <a:spcAft>
                <a:spcPts val="0"/>
              </a:spcAft>
              <a:buClr>
                <a:schemeClr val="dk1"/>
              </a:buClr>
              <a:buSzPts val="1100"/>
              <a:buFont typeface="Arial"/>
              <a:buNone/>
            </a:pPr>
            <a:r>
              <a:rPr lang="en" sz="1200"/>
              <a:t>       pv.utm_campaign</a:t>
            </a:r>
            <a:endParaRPr sz="1200"/>
          </a:p>
          <a:p>
            <a:pPr indent="0" lvl="0" marL="0" marR="0" rtl="0" algn="l">
              <a:lnSpc>
                <a:spcPct val="100000"/>
              </a:lnSpc>
              <a:spcBef>
                <a:spcPts val="0"/>
              </a:spcBef>
              <a:spcAft>
                <a:spcPts val="0"/>
              </a:spcAft>
              <a:buClr>
                <a:schemeClr val="dk1"/>
              </a:buClr>
              <a:buSzPts val="1100"/>
              <a:buFont typeface="Arial"/>
              <a:buNone/>
            </a:pPr>
            <a:r>
              <a:rPr lang="en" sz="1200"/>
              <a:t>FROM last_touch AS lt</a:t>
            </a:r>
            <a:endParaRPr sz="1200"/>
          </a:p>
          <a:p>
            <a:pPr indent="0" lvl="0" marL="0" marR="0" rtl="0" algn="l">
              <a:lnSpc>
                <a:spcPct val="100000"/>
              </a:lnSpc>
              <a:spcBef>
                <a:spcPts val="0"/>
              </a:spcBef>
              <a:spcAft>
                <a:spcPts val="0"/>
              </a:spcAft>
              <a:buClr>
                <a:schemeClr val="dk1"/>
              </a:buClr>
              <a:buSzPts val="1100"/>
              <a:buFont typeface="Arial"/>
              <a:buNone/>
            </a:pPr>
            <a:r>
              <a:rPr lang="en" sz="1200"/>
              <a:t>JOIN page_visits AS pv</a:t>
            </a:r>
            <a:endParaRPr sz="1200"/>
          </a:p>
          <a:p>
            <a:pPr indent="0" lvl="0" marL="0" marR="0" rtl="0" algn="l">
              <a:lnSpc>
                <a:spcPct val="100000"/>
              </a:lnSpc>
              <a:spcBef>
                <a:spcPts val="0"/>
              </a:spcBef>
              <a:spcAft>
                <a:spcPts val="0"/>
              </a:spcAft>
              <a:buClr>
                <a:schemeClr val="dk1"/>
              </a:buClr>
              <a:buSzPts val="1100"/>
              <a:buFont typeface="Arial"/>
              <a:buNone/>
            </a:pPr>
            <a:r>
              <a:rPr lang="en" sz="1200"/>
              <a:t>    ON lt.user_id = pv.user_id</a:t>
            </a:r>
            <a:endParaRPr sz="1200"/>
          </a:p>
          <a:p>
            <a:pPr indent="0" lvl="0" marL="0" marR="0" rtl="0" algn="l">
              <a:lnSpc>
                <a:spcPct val="100000"/>
              </a:lnSpc>
              <a:spcBef>
                <a:spcPts val="0"/>
              </a:spcBef>
              <a:spcAft>
                <a:spcPts val="0"/>
              </a:spcAft>
              <a:buClr>
                <a:schemeClr val="dk1"/>
              </a:buClr>
              <a:buSzPts val="1100"/>
              <a:buFont typeface="Arial"/>
              <a:buNone/>
            </a:pPr>
            <a:r>
              <a:rPr lang="en" sz="1200"/>
              <a:t>    AND lt.last_touch_at = pv.timestamp)</a:t>
            </a:r>
            <a:endParaRPr sz="1200"/>
          </a:p>
          <a:p>
            <a:pPr indent="0" lvl="0" marL="0" marR="0" rtl="0" algn="l">
              <a:lnSpc>
                <a:spcPct val="100000"/>
              </a:lnSpc>
              <a:spcBef>
                <a:spcPts val="0"/>
              </a:spcBef>
              <a:spcAft>
                <a:spcPts val="0"/>
              </a:spcAft>
              <a:buClr>
                <a:schemeClr val="dk1"/>
              </a:buClr>
              <a:buSzPts val="1100"/>
              <a:buFont typeface="Arial"/>
              <a:buNone/>
            </a:pPr>
            <a:r>
              <a:rPr lang="en" sz="1200"/>
              <a:t>SELECT lt_attr.utm_campaign AS Campaign, </a:t>
            </a:r>
            <a:endParaRPr sz="1200"/>
          </a:p>
          <a:p>
            <a:pPr indent="0" lvl="0" marL="0" marR="0" rtl="0" algn="l">
              <a:lnSpc>
                <a:spcPct val="100000"/>
              </a:lnSpc>
              <a:spcBef>
                <a:spcPts val="0"/>
              </a:spcBef>
              <a:spcAft>
                <a:spcPts val="0"/>
              </a:spcAft>
              <a:buClr>
                <a:schemeClr val="dk1"/>
              </a:buClr>
              <a:buSzPts val="1100"/>
              <a:buFont typeface="Arial"/>
              <a:buNone/>
            </a:pPr>
            <a:r>
              <a:rPr lang="en" sz="1200"/>
              <a:t>       lt_attr.utm_source AS Source,</a:t>
            </a:r>
            <a:endParaRPr sz="1200"/>
          </a:p>
          <a:p>
            <a:pPr indent="0" lvl="0" marL="0" marR="0" rtl="0" algn="l">
              <a:lnSpc>
                <a:spcPct val="100000"/>
              </a:lnSpc>
              <a:spcBef>
                <a:spcPts val="0"/>
              </a:spcBef>
              <a:spcAft>
                <a:spcPts val="0"/>
              </a:spcAft>
              <a:buClr>
                <a:schemeClr val="dk1"/>
              </a:buClr>
              <a:buSzPts val="1100"/>
              <a:buFont typeface="Arial"/>
              <a:buNone/>
            </a:pPr>
            <a:r>
              <a:rPr lang="en" sz="1200"/>
              <a:t>       COUNT(*)</a:t>
            </a:r>
            <a:endParaRPr sz="1200"/>
          </a:p>
          <a:p>
            <a:pPr indent="0" lvl="0" marL="0" marR="0" rtl="0" algn="l">
              <a:lnSpc>
                <a:spcPct val="100000"/>
              </a:lnSpc>
              <a:spcBef>
                <a:spcPts val="0"/>
              </a:spcBef>
              <a:spcAft>
                <a:spcPts val="0"/>
              </a:spcAft>
              <a:buClr>
                <a:schemeClr val="dk1"/>
              </a:buClr>
              <a:buSzPts val="1100"/>
              <a:buFont typeface="Arial"/>
              <a:buNone/>
            </a:pPr>
            <a:r>
              <a:rPr lang="en" sz="1200"/>
              <a:t>FROM lt_attr</a:t>
            </a:r>
            <a:endParaRPr sz="1200"/>
          </a:p>
          <a:p>
            <a:pPr indent="0" lvl="0" marL="0" marR="0" rtl="0" algn="l">
              <a:lnSpc>
                <a:spcPct val="100000"/>
              </a:lnSpc>
              <a:spcBef>
                <a:spcPts val="0"/>
              </a:spcBef>
              <a:spcAft>
                <a:spcPts val="0"/>
              </a:spcAft>
              <a:buClr>
                <a:schemeClr val="dk1"/>
              </a:buClr>
              <a:buSzPts val="1100"/>
              <a:buFont typeface="Arial"/>
              <a:buNone/>
            </a:pPr>
            <a:r>
              <a:rPr lang="en" sz="1200"/>
              <a:t>GROUP BY 1, 2</a:t>
            </a:r>
            <a:endParaRPr sz="1200"/>
          </a:p>
          <a:p>
            <a:pPr indent="0" lvl="0" marL="0" marR="0" rtl="0" algn="l">
              <a:lnSpc>
                <a:spcPct val="100000"/>
              </a:lnSpc>
              <a:spcBef>
                <a:spcPts val="0"/>
              </a:spcBef>
              <a:spcAft>
                <a:spcPts val="0"/>
              </a:spcAft>
              <a:buClr>
                <a:schemeClr val="dk1"/>
              </a:buClr>
              <a:buSzPts val="1100"/>
              <a:buFont typeface="Arial"/>
              <a:buNone/>
            </a:pPr>
            <a:r>
              <a:rPr lang="en" sz="1200"/>
              <a:t>ORDER BY 3 DESC;</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200"/>
              <a:buFont typeface="Arial"/>
              <a:buNone/>
            </a:pPr>
            <a:r>
              <a:t/>
            </a:r>
            <a:endParaRPr sz="1200"/>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55" name="Google Shape;355;p57"/>
          <p:cNvSpPr txBox="1"/>
          <p:nvPr/>
        </p:nvSpPr>
        <p:spPr>
          <a:xfrm>
            <a:off x="177975" y="733025"/>
            <a:ext cx="4920900" cy="1838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solidFill>
                  <a:schemeClr val="dk1"/>
                </a:solidFill>
                <a:latin typeface="Roboto"/>
                <a:ea typeface="Roboto"/>
                <a:cs typeface="Roboto"/>
                <a:sym typeface="Roboto"/>
              </a:rPr>
              <a:t>Accounting for 63%, </a:t>
            </a:r>
            <a:r>
              <a:rPr lang="en" sz="1200">
                <a:latin typeface="Roboto"/>
                <a:ea typeface="Roboto"/>
                <a:cs typeface="Roboto"/>
                <a:sym typeface="Roboto"/>
              </a:rPr>
              <a:t>t</a:t>
            </a:r>
            <a:r>
              <a:rPr lang="en" sz="1200">
                <a:latin typeface="Roboto"/>
                <a:ea typeface="Roboto"/>
                <a:cs typeface="Roboto"/>
                <a:sym typeface="Roboto"/>
              </a:rPr>
              <a:t>he weekly email newsletter and the retargeting Facebook ad are the main campaigns responsible for last touches on purchase pages. Only 7% of purchase page visits are the result of referrals from websites.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9" name="Shape 359"/>
        <p:cNvGrpSpPr/>
        <p:nvPr/>
      </p:nvGrpSpPr>
      <p:grpSpPr>
        <a:xfrm>
          <a:off x="0" y="0"/>
          <a:ext cx="0" cy="0"/>
          <a:chOff x="0" y="0"/>
          <a:chExt cx="0" cy="0"/>
        </a:xfrm>
      </p:grpSpPr>
      <p:sp>
        <p:nvSpPr>
          <p:cNvPr id="360" name="Google Shape;360;p58"/>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2</a:t>
            </a:r>
            <a:r>
              <a:rPr b="1" i="0" lang="en" sz="2400" u="none" cap="none" strike="noStrike">
                <a:solidFill>
                  <a:srgbClr val="295269"/>
                </a:solidFill>
                <a:latin typeface="Roboto"/>
                <a:ea typeface="Roboto"/>
                <a:cs typeface="Roboto"/>
                <a:sym typeface="Roboto"/>
              </a:rPr>
              <a:t>.</a:t>
            </a:r>
            <a:r>
              <a:rPr b="1" lang="en" sz="2400">
                <a:solidFill>
                  <a:srgbClr val="295269"/>
                </a:solidFill>
                <a:latin typeface="Roboto"/>
                <a:ea typeface="Roboto"/>
                <a:cs typeface="Roboto"/>
                <a:sym typeface="Roboto"/>
              </a:rPr>
              <a:t>5</a:t>
            </a:r>
            <a:r>
              <a:rPr b="1" lang="en" sz="2400">
                <a:solidFill>
                  <a:srgbClr val="295269"/>
                </a:solidFill>
                <a:latin typeface="Roboto"/>
                <a:ea typeface="Roboto"/>
                <a:cs typeface="Roboto"/>
                <a:sym typeface="Roboto"/>
              </a:rPr>
              <a:t> Typical User Journey </a:t>
            </a:r>
            <a:endParaRPr b="1" i="0" sz="2400" u="none" cap="none" strike="noStrike">
              <a:solidFill>
                <a:srgbClr val="295269"/>
              </a:solidFill>
              <a:latin typeface="Roboto"/>
              <a:ea typeface="Roboto"/>
              <a:cs typeface="Roboto"/>
              <a:sym typeface="Roboto"/>
            </a:endParaRPr>
          </a:p>
        </p:txBody>
      </p:sp>
      <p:sp>
        <p:nvSpPr>
          <p:cNvPr id="361" name="Google Shape;361;p58"/>
          <p:cNvSpPr txBox="1"/>
          <p:nvPr/>
        </p:nvSpPr>
        <p:spPr>
          <a:xfrm>
            <a:off x="177975" y="733025"/>
            <a:ext cx="8654400" cy="26664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1979 visitors have viewed the landing page. They are normally referred from another website, with a small number coming from search.</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95% of visitors go on to the shopping cart but the change in campaigns at the checkout stage suggests there is a high level of </a:t>
            </a:r>
            <a:r>
              <a:rPr lang="en" sz="1200">
                <a:latin typeface="Roboto"/>
                <a:ea typeface="Roboto"/>
                <a:cs typeface="Roboto"/>
                <a:sym typeface="Roboto"/>
              </a:rPr>
              <a:t>abandonment at this stage. Only 8% of page views at this stage come from the same main campaigns seen at the landing page and shopping cart stages.</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80% of views of the checkout page are the result of email of Facebook campaigns. 13% came from the paid Google search campaign.</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Typically users will leave the site at this stage. Only 25% of visitors who view the checkout page go on to make a purchase.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365" name="Shape 365"/>
        <p:cNvGrpSpPr/>
        <p:nvPr/>
      </p:nvGrpSpPr>
      <p:grpSpPr>
        <a:xfrm>
          <a:off x="0" y="0"/>
          <a:ext cx="0" cy="0"/>
          <a:chOff x="0" y="0"/>
          <a:chExt cx="0" cy="0"/>
        </a:xfrm>
      </p:grpSpPr>
      <p:sp>
        <p:nvSpPr>
          <p:cNvPr id="366" name="Google Shape;366;p59"/>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3</a:t>
            </a:r>
            <a:r>
              <a:rPr b="0" i="0" lang="en" sz="4800" u="none" cap="none" strike="noStrike">
                <a:solidFill>
                  <a:schemeClr val="lt1"/>
                </a:solidFill>
                <a:latin typeface="Roboto Black"/>
                <a:ea typeface="Roboto Black"/>
                <a:cs typeface="Roboto Black"/>
                <a:sym typeface="Roboto Black"/>
              </a:rPr>
              <a:t>.</a:t>
            </a:r>
            <a:r>
              <a:rPr lang="en" sz="4800">
                <a:solidFill>
                  <a:schemeClr val="lt1"/>
                </a:solidFill>
                <a:latin typeface="Roboto Black"/>
                <a:ea typeface="Roboto Black"/>
                <a:cs typeface="Roboto Black"/>
                <a:sym typeface="Roboto Black"/>
              </a:rPr>
              <a:t> Optimize the campaign budget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60"/>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3.1 Campaign Re-investment</a:t>
            </a:r>
            <a:r>
              <a:rPr b="1" lang="en" sz="2400">
                <a:solidFill>
                  <a:srgbClr val="295269"/>
                </a:solidFill>
                <a:latin typeface="Roboto"/>
                <a:ea typeface="Roboto"/>
                <a:cs typeface="Roboto"/>
                <a:sym typeface="Roboto"/>
              </a:rPr>
              <a:t> </a:t>
            </a:r>
            <a:endParaRPr b="1" i="0" sz="2400" u="none" cap="none" strike="noStrike">
              <a:solidFill>
                <a:srgbClr val="295269"/>
              </a:solidFill>
              <a:latin typeface="Roboto"/>
              <a:ea typeface="Roboto"/>
              <a:cs typeface="Roboto"/>
              <a:sym typeface="Roboto"/>
            </a:endParaRPr>
          </a:p>
        </p:txBody>
      </p:sp>
      <p:sp>
        <p:nvSpPr>
          <p:cNvPr id="372" name="Google Shape;372;p60"/>
          <p:cNvSpPr txBox="1"/>
          <p:nvPr/>
        </p:nvSpPr>
        <p:spPr>
          <a:xfrm>
            <a:off x="177975" y="733025"/>
            <a:ext cx="8654400" cy="41451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Based on the data we have seen, CoolTShirts should re-invest in the following campaigns:</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Char char="●"/>
            </a:pPr>
            <a:r>
              <a:rPr lang="en" sz="1200">
                <a:latin typeface="Roboto"/>
                <a:ea typeface="Roboto"/>
                <a:cs typeface="Roboto"/>
                <a:sym typeface="Roboto"/>
              </a:rPr>
              <a:t>interview-with-cool-tshirts-founder - med</a:t>
            </a:r>
            <a:r>
              <a:rPr lang="en" sz="1200">
                <a:latin typeface="Roboto"/>
                <a:ea typeface="Roboto"/>
                <a:cs typeface="Roboto"/>
                <a:sym typeface="Roboto"/>
              </a:rPr>
              <a:t>ium</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Char char="●"/>
            </a:pPr>
            <a:r>
              <a:rPr lang="en" sz="1200">
                <a:latin typeface="Roboto"/>
                <a:ea typeface="Roboto"/>
                <a:cs typeface="Roboto"/>
                <a:sym typeface="Roboto"/>
              </a:rPr>
              <a:t>getting-to-know-cool-tshirts - nytimes</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Char char="●"/>
            </a:pPr>
            <a:r>
              <a:rPr lang="en" sz="1200">
                <a:latin typeface="Roboto"/>
                <a:ea typeface="Roboto"/>
                <a:cs typeface="Roboto"/>
                <a:sym typeface="Roboto"/>
              </a:rPr>
              <a:t>t</a:t>
            </a:r>
            <a:r>
              <a:rPr lang="en" sz="1200">
                <a:latin typeface="Roboto"/>
                <a:ea typeface="Roboto"/>
                <a:cs typeface="Roboto"/>
                <a:sym typeface="Roboto"/>
              </a:rPr>
              <a:t>en-crazy-cool-tshirts-facts - buzzfeed</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Char char="●"/>
            </a:pPr>
            <a:r>
              <a:rPr lang="en" sz="1200">
                <a:latin typeface="Roboto"/>
                <a:ea typeface="Roboto"/>
                <a:cs typeface="Roboto"/>
                <a:sym typeface="Roboto"/>
              </a:rPr>
              <a:t>weekly-newsletter - email</a:t>
            </a:r>
            <a:endParaRPr sz="1200">
              <a:latin typeface="Roboto"/>
              <a:ea typeface="Roboto"/>
              <a:cs typeface="Roboto"/>
              <a:sym typeface="Roboto"/>
            </a:endParaRPr>
          </a:p>
          <a:p>
            <a:pPr indent="-304800" lvl="0" marL="457200" marR="0" rtl="0" algn="l">
              <a:lnSpc>
                <a:spcPct val="115000"/>
              </a:lnSpc>
              <a:spcBef>
                <a:spcPts val="0"/>
              </a:spcBef>
              <a:spcAft>
                <a:spcPts val="0"/>
              </a:spcAft>
              <a:buSzPts val="1200"/>
              <a:buFont typeface="Roboto"/>
              <a:buChar char="●"/>
            </a:pPr>
            <a:r>
              <a:rPr lang="en" sz="1200">
                <a:latin typeface="Roboto"/>
                <a:ea typeface="Roboto"/>
                <a:cs typeface="Roboto"/>
                <a:sym typeface="Roboto"/>
              </a:rPr>
              <a:t>retargeting-ad - facebook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rPr lang="en" sz="1200">
                <a:latin typeface="Roboto"/>
                <a:ea typeface="Roboto"/>
                <a:cs typeface="Roboto"/>
                <a:sym typeface="Roboto"/>
              </a:rPr>
              <a:t>The first three campaigns are driving the majority of initial traffic to the site and will be crucial in getting visitors engaged. The weekly newsletter and the Facebook retargeting ad are the most successful in getting customers re-engaged and eventually getting customers to make a purchase. </a:t>
            </a:r>
            <a:endParaRPr sz="1200">
              <a:latin typeface="Roboto"/>
              <a:ea typeface="Roboto"/>
              <a:cs typeface="Roboto"/>
              <a:sym typeface="Roboto"/>
            </a:endParaRPr>
          </a:p>
          <a:p>
            <a:pPr indent="0" lvl="0" marL="0" marR="0" rtl="0" algn="l">
              <a:lnSpc>
                <a:spcPct val="115000"/>
              </a:lnSpc>
              <a:spcBef>
                <a:spcPts val="0"/>
              </a:spcBef>
              <a:spcAft>
                <a:spcPts val="0"/>
              </a:spcAft>
              <a:buNone/>
            </a:pPr>
            <a:r>
              <a:t/>
            </a:r>
            <a:endParaRPr sz="1200">
              <a:latin typeface="Roboto"/>
              <a:ea typeface="Roboto"/>
              <a:cs typeface="Roboto"/>
              <a:sym typeface="Roboto"/>
            </a:endParaRPr>
          </a:p>
          <a:p>
            <a:pPr indent="0" lvl="0" marL="0" marR="0" rtl="0" algn="l">
              <a:lnSpc>
                <a:spcPct val="115000"/>
              </a:lnSpc>
              <a:spcBef>
                <a:spcPts val="0"/>
              </a:spcBef>
              <a:spcAft>
                <a:spcPts val="0"/>
              </a:spcAft>
              <a:buNone/>
            </a:pPr>
            <a:r>
              <a:rPr lang="en" sz="1200">
                <a:latin typeface="Roboto"/>
                <a:ea typeface="Roboto"/>
                <a:cs typeface="Roboto"/>
                <a:sym typeface="Roboto"/>
              </a:rPr>
              <a:t>Although the Google search campaign is responsible for 9% of first touches, it seems to have little impact later in the user journey. The retargeting email campaign doesn’t appear to be as successful as the weekly email or Facebook ad. Although the paid Google search lead to 52 purchases, overall the above 5 campaigns look to be more valuable.         </a:t>
            </a:r>
            <a:endParaRPr sz="12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7" name="Shape 297"/>
        <p:cNvGrpSpPr/>
        <p:nvPr/>
      </p:nvGrpSpPr>
      <p:grpSpPr>
        <a:xfrm>
          <a:off x="0" y="0"/>
          <a:ext cx="0" cy="0"/>
          <a:chOff x="0" y="0"/>
          <a:chExt cx="0" cy="0"/>
        </a:xfrm>
      </p:grpSpPr>
      <p:sp>
        <p:nvSpPr>
          <p:cNvPr id="298" name="Google Shape;298;p49"/>
          <p:cNvSpPr txBox="1"/>
          <p:nvPr>
            <p:ph type="title"/>
          </p:nvPr>
        </p:nvSpPr>
        <p:spPr>
          <a:xfrm>
            <a:off x="311700" y="140225"/>
            <a:ext cx="8520600"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800"/>
              <a:buFont typeface="Roboto"/>
              <a:buNone/>
            </a:pPr>
            <a:r>
              <a:rPr b="1" i="0" lang="en" sz="2800" u="none" cap="none" strike="noStrike">
                <a:solidFill>
                  <a:srgbClr val="295269"/>
                </a:solidFill>
                <a:latin typeface="Roboto"/>
                <a:ea typeface="Roboto"/>
                <a:cs typeface="Roboto"/>
                <a:sym typeface="Roboto"/>
              </a:rPr>
              <a:t>Example Table of Contents</a:t>
            </a:r>
            <a:endParaRPr b="1" i="0" sz="2800" u="none" cap="none" strike="noStrike">
              <a:solidFill>
                <a:srgbClr val="295269"/>
              </a:solidFill>
              <a:latin typeface="Roboto"/>
              <a:ea typeface="Roboto"/>
              <a:cs typeface="Roboto"/>
              <a:sym typeface="Roboto"/>
            </a:endParaRPr>
          </a:p>
        </p:txBody>
      </p:sp>
      <p:sp>
        <p:nvSpPr>
          <p:cNvPr id="299" name="Google Shape;299;p49"/>
          <p:cNvSpPr txBox="1"/>
          <p:nvPr/>
        </p:nvSpPr>
        <p:spPr>
          <a:xfrm>
            <a:off x="311700" y="1265275"/>
            <a:ext cx="8061300" cy="3256500"/>
          </a:xfrm>
          <a:prstGeom prst="rect">
            <a:avLst/>
          </a:prstGeom>
          <a:noFill/>
          <a:ln>
            <a:noFill/>
          </a:ln>
        </p:spPr>
        <p:txBody>
          <a:bodyPr anchorCtr="0" anchor="ctr" bIns="91425" lIns="91425" spcFirstLastPara="1" rIns="91425" wrap="square" tIns="91425">
            <a:noAutofit/>
          </a:bodyPr>
          <a:lstStyle/>
          <a:p>
            <a:pPr indent="-381000" lvl="0" marL="457200" marR="0" rtl="0" algn="l">
              <a:lnSpc>
                <a:spcPct val="115000"/>
              </a:lnSpc>
              <a:spcBef>
                <a:spcPts val="1100"/>
              </a:spcBef>
              <a:spcAft>
                <a:spcPts val="0"/>
              </a:spcAft>
              <a:buClr>
                <a:srgbClr val="222222"/>
              </a:buClr>
              <a:buSzPts val="2400"/>
              <a:buFont typeface="Roboto"/>
              <a:buAutoNum type="arabicPeriod"/>
            </a:pPr>
            <a:r>
              <a:rPr b="0" i="0" lang="en" sz="2400" u="none" cap="none" strike="noStrike">
                <a:solidFill>
                  <a:srgbClr val="222222"/>
                </a:solidFill>
                <a:highlight>
                  <a:srgbClr val="FFFFFF"/>
                </a:highlight>
                <a:latin typeface="Roboto"/>
                <a:ea typeface="Roboto"/>
                <a:cs typeface="Roboto"/>
                <a:sym typeface="Roboto"/>
              </a:rPr>
              <a:t>Get familiar with CoolTShirts</a:t>
            </a:r>
            <a:endParaRPr b="0" i="0" sz="2400" u="none" cap="none" strike="noStrike">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 sz="2400" u="none" cap="none" strike="noStrike">
                <a:solidFill>
                  <a:srgbClr val="222222"/>
                </a:solidFill>
                <a:highlight>
                  <a:srgbClr val="FFFFFF"/>
                </a:highlight>
                <a:latin typeface="Roboto"/>
                <a:ea typeface="Roboto"/>
                <a:cs typeface="Roboto"/>
                <a:sym typeface="Roboto"/>
              </a:rPr>
              <a:t>What is the user journey?</a:t>
            </a:r>
            <a:endParaRPr b="0" i="0" sz="2400" u="none" cap="none" strike="noStrike">
              <a:solidFill>
                <a:srgbClr val="222222"/>
              </a:solidFill>
              <a:highlight>
                <a:srgbClr val="FFFFFF"/>
              </a:highlight>
              <a:latin typeface="Roboto"/>
              <a:ea typeface="Roboto"/>
              <a:cs typeface="Roboto"/>
              <a:sym typeface="Roboto"/>
            </a:endParaRPr>
          </a:p>
          <a:p>
            <a:pPr indent="-381000" lvl="0" marL="457200" marR="0" rtl="0" algn="l">
              <a:lnSpc>
                <a:spcPct val="115000"/>
              </a:lnSpc>
              <a:spcBef>
                <a:spcPts val="0"/>
              </a:spcBef>
              <a:spcAft>
                <a:spcPts val="0"/>
              </a:spcAft>
              <a:buClr>
                <a:srgbClr val="222222"/>
              </a:buClr>
              <a:buSzPts val="2400"/>
              <a:buFont typeface="Roboto"/>
              <a:buAutoNum type="arabicPeriod"/>
            </a:pPr>
            <a:r>
              <a:rPr b="0" i="0" lang="en" sz="2400" u="none" cap="none" strike="noStrike">
                <a:solidFill>
                  <a:srgbClr val="222222"/>
                </a:solidFill>
                <a:highlight>
                  <a:srgbClr val="FFFFFF"/>
                </a:highlight>
                <a:latin typeface="Roboto"/>
                <a:ea typeface="Roboto"/>
                <a:cs typeface="Roboto"/>
                <a:sym typeface="Roboto"/>
              </a:rPr>
              <a:t>Optimize the campaign budget</a:t>
            </a:r>
            <a:endParaRPr b="0" i="0" sz="2400" u="none" cap="none" strike="noStrike">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2"/>
          </a:srgbClr>
        </a:solidFill>
      </p:bgPr>
    </p:bg>
    <p:spTree>
      <p:nvGrpSpPr>
        <p:cNvPr id="303" name="Shape 303"/>
        <p:cNvGrpSpPr/>
        <p:nvPr/>
      </p:nvGrpSpPr>
      <p:grpSpPr>
        <a:xfrm>
          <a:off x="0" y="0"/>
          <a:ext cx="0" cy="0"/>
          <a:chOff x="0" y="0"/>
          <a:chExt cx="0" cy="0"/>
        </a:xfrm>
      </p:grpSpPr>
      <p:sp>
        <p:nvSpPr>
          <p:cNvPr id="304" name="Google Shape;304;p50"/>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b="0" i="0" lang="en" sz="4800" u="none" cap="none" strike="noStrike">
                <a:solidFill>
                  <a:schemeClr val="lt1"/>
                </a:solidFill>
                <a:latin typeface="Roboto Black"/>
                <a:ea typeface="Roboto Black"/>
                <a:cs typeface="Roboto Black"/>
                <a:sym typeface="Roboto Black"/>
              </a:rPr>
              <a:t>1. Get familiar with CoolTShirts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sp>
        <p:nvSpPr>
          <p:cNvPr id="309" name="Google Shape;309;p51"/>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295269"/>
                </a:solidFill>
                <a:latin typeface="Roboto"/>
                <a:ea typeface="Roboto"/>
                <a:cs typeface="Roboto"/>
                <a:sym typeface="Roboto"/>
              </a:rPr>
              <a:t>1.1 Page Types</a:t>
            </a:r>
            <a:endParaRPr b="1" i="0" sz="2400" u="none" cap="none" strike="noStrike">
              <a:solidFill>
                <a:srgbClr val="295269"/>
              </a:solidFill>
              <a:latin typeface="Roboto"/>
              <a:ea typeface="Roboto"/>
              <a:cs typeface="Roboto"/>
              <a:sym typeface="Roboto"/>
            </a:endParaRPr>
          </a:p>
        </p:txBody>
      </p:sp>
      <p:sp>
        <p:nvSpPr>
          <p:cNvPr id="310" name="Google Shape;310;p51"/>
          <p:cNvSpPr txBox="1"/>
          <p:nvPr/>
        </p:nvSpPr>
        <p:spPr>
          <a:xfrm>
            <a:off x="5179100" y="733025"/>
            <a:ext cx="3870900" cy="42147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200" u="none" cap="none" strike="noStrike">
                <a:solidFill>
                  <a:srgbClr val="000000"/>
                </a:solidFill>
                <a:latin typeface="Arial"/>
                <a:ea typeface="Arial"/>
                <a:cs typeface="Arial"/>
                <a:sym typeface="Arial"/>
              </a:rPr>
              <a:t>SELECT DISTINCT page_name AS Pages </a:t>
            </a:r>
            <a:endParaRPr b="0" i="0" sz="900" u="none" cap="none" strike="noStrike">
              <a:solidFill>
                <a:srgbClr val="000000"/>
              </a:solidFill>
              <a:latin typeface="Courier New"/>
              <a:ea typeface="Courier New"/>
              <a:cs typeface="Courier New"/>
              <a:sym typeface="Courier New"/>
            </a:endParaRPr>
          </a:p>
          <a:p>
            <a:pPr indent="0" lvl="0" marL="0" marR="0" rtl="0" algn="l">
              <a:lnSpc>
                <a:spcPct val="100000"/>
              </a:lnSpc>
              <a:spcBef>
                <a:spcPts val="0"/>
              </a:spcBef>
              <a:spcAft>
                <a:spcPts val="0"/>
              </a:spcAft>
              <a:buClr>
                <a:schemeClr val="dk1"/>
              </a:buClr>
              <a:buSzPts val="1200"/>
              <a:buFont typeface="Arial"/>
              <a:buNone/>
            </a:pPr>
            <a:r>
              <a:rPr b="0" i="0" lang="en" sz="1200" u="none" cap="none" strike="noStrike">
                <a:solidFill>
                  <a:srgbClr val="000000"/>
                </a:solidFill>
                <a:latin typeface="Arial"/>
                <a:ea typeface="Arial"/>
                <a:cs typeface="Arial"/>
                <a:sym typeface="Arial"/>
              </a:rPr>
              <a:t>FROM page_visits;</a:t>
            </a:r>
            <a:endParaRPr/>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11" name="Google Shape;311;p51"/>
          <p:cNvSpPr txBox="1"/>
          <p:nvPr/>
        </p:nvSpPr>
        <p:spPr>
          <a:xfrm>
            <a:off x="177975" y="733025"/>
            <a:ext cx="4920900" cy="23013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b="0" i="0" lang="en" sz="1200" u="none" cap="none" strike="noStrike">
                <a:solidFill>
                  <a:srgbClr val="000000"/>
                </a:solidFill>
                <a:latin typeface="Roboto"/>
                <a:ea typeface="Roboto"/>
                <a:cs typeface="Roboto"/>
                <a:sym typeface="Roboto"/>
              </a:rPr>
              <a:t>CoolTShirts.com has four page types:</a:t>
            </a:r>
            <a:endParaRPr b="0" i="0" sz="1200" u="none" cap="none" strike="noStrike">
              <a:solidFill>
                <a:srgbClr val="000000"/>
              </a:solidFill>
              <a:latin typeface="Roboto"/>
              <a:ea typeface="Roboto"/>
              <a:cs typeface="Roboto"/>
              <a:sym typeface="Roboto"/>
            </a:endParaRPr>
          </a:p>
          <a:p>
            <a:pPr indent="-76200" lvl="0" marL="457200" marR="0" rtl="0" algn="l">
              <a:lnSpc>
                <a:spcPct val="115000"/>
              </a:lnSpc>
              <a:spcBef>
                <a:spcPts val="0"/>
              </a:spcBef>
              <a:spcAft>
                <a:spcPts val="0"/>
              </a:spcAft>
              <a:buClr>
                <a:schemeClr val="dk1"/>
              </a:buClr>
              <a:buSzPts val="1200"/>
              <a:buFont typeface="Arial"/>
              <a:buAutoNum type="arabicPeriod"/>
            </a:pPr>
            <a:r>
              <a:rPr b="0" i="0" lang="en" sz="1200" u="none" cap="none" strike="noStrike">
                <a:solidFill>
                  <a:srgbClr val="000000"/>
                </a:solidFill>
                <a:latin typeface="Roboto"/>
                <a:ea typeface="Roboto"/>
                <a:cs typeface="Roboto"/>
                <a:sym typeface="Roboto"/>
              </a:rPr>
              <a:t>Landing Page</a:t>
            </a:r>
            <a:endParaRPr/>
          </a:p>
          <a:p>
            <a:pPr indent="-76200" lvl="0" marL="457200" marR="0" rtl="0" algn="l">
              <a:lnSpc>
                <a:spcPct val="115000"/>
              </a:lnSpc>
              <a:spcBef>
                <a:spcPts val="0"/>
              </a:spcBef>
              <a:spcAft>
                <a:spcPts val="0"/>
              </a:spcAft>
              <a:buClr>
                <a:schemeClr val="dk1"/>
              </a:buClr>
              <a:buSzPts val="1200"/>
              <a:buFont typeface="Arial"/>
              <a:buAutoNum type="arabicPeriod"/>
            </a:pPr>
            <a:r>
              <a:rPr b="0" i="0" lang="en" sz="1200" u="none" cap="none" strike="noStrike">
                <a:solidFill>
                  <a:srgbClr val="000000"/>
                </a:solidFill>
                <a:latin typeface="Roboto"/>
                <a:ea typeface="Roboto"/>
                <a:cs typeface="Roboto"/>
                <a:sym typeface="Roboto"/>
              </a:rPr>
              <a:t>Shopping Cart</a:t>
            </a:r>
            <a:endParaRPr/>
          </a:p>
          <a:p>
            <a:pPr indent="-76200" lvl="0" marL="457200" marR="0" rtl="0" algn="l">
              <a:lnSpc>
                <a:spcPct val="115000"/>
              </a:lnSpc>
              <a:spcBef>
                <a:spcPts val="0"/>
              </a:spcBef>
              <a:spcAft>
                <a:spcPts val="0"/>
              </a:spcAft>
              <a:buClr>
                <a:schemeClr val="dk1"/>
              </a:buClr>
              <a:buSzPts val="1200"/>
              <a:buFont typeface="Arial"/>
              <a:buAutoNum type="arabicPeriod"/>
            </a:pPr>
            <a:r>
              <a:rPr b="0" i="0" lang="en" sz="1200" u="none" cap="none" strike="noStrike">
                <a:solidFill>
                  <a:srgbClr val="000000"/>
                </a:solidFill>
                <a:latin typeface="Roboto"/>
                <a:ea typeface="Roboto"/>
                <a:cs typeface="Roboto"/>
                <a:sym typeface="Roboto"/>
              </a:rPr>
              <a:t>Checkout</a:t>
            </a:r>
            <a:endParaRPr/>
          </a:p>
          <a:p>
            <a:pPr indent="-76200" lvl="0" marL="457200" marR="0" rtl="0" algn="l">
              <a:lnSpc>
                <a:spcPct val="115000"/>
              </a:lnSpc>
              <a:spcBef>
                <a:spcPts val="0"/>
              </a:spcBef>
              <a:spcAft>
                <a:spcPts val="0"/>
              </a:spcAft>
              <a:buClr>
                <a:schemeClr val="dk1"/>
              </a:buClr>
              <a:buSzPts val="1200"/>
              <a:buFont typeface="Arial"/>
              <a:buAutoNum type="arabicPeriod"/>
            </a:pPr>
            <a:r>
              <a:rPr b="0" i="0" lang="en" sz="1200" u="none" cap="none" strike="noStrike">
                <a:solidFill>
                  <a:srgbClr val="000000"/>
                </a:solidFill>
                <a:latin typeface="Roboto"/>
                <a:ea typeface="Roboto"/>
                <a:cs typeface="Roboto"/>
                <a:sym typeface="Roboto"/>
              </a:rPr>
              <a:t>Purchase</a:t>
            </a:r>
            <a:endParaRPr b="0" i="0" sz="1200" u="none" cap="none" strike="noStrike">
              <a:solidFill>
                <a:srgbClr val="000000"/>
              </a:solidFill>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5" name="Shape 315"/>
        <p:cNvGrpSpPr/>
        <p:nvPr/>
      </p:nvGrpSpPr>
      <p:grpSpPr>
        <a:xfrm>
          <a:off x="0" y="0"/>
          <a:ext cx="0" cy="0"/>
          <a:chOff x="0" y="0"/>
          <a:chExt cx="0" cy="0"/>
        </a:xfrm>
      </p:grpSpPr>
      <p:sp>
        <p:nvSpPr>
          <p:cNvPr id="316" name="Google Shape;316;p52"/>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i="0" lang="en" sz="2400" u="none" cap="none" strike="noStrike">
                <a:solidFill>
                  <a:srgbClr val="295269"/>
                </a:solidFill>
                <a:latin typeface="Roboto"/>
                <a:ea typeface="Roboto"/>
                <a:cs typeface="Roboto"/>
                <a:sym typeface="Roboto"/>
              </a:rPr>
              <a:t>1.</a:t>
            </a:r>
            <a:r>
              <a:rPr b="1" lang="en" sz="2400">
                <a:solidFill>
                  <a:srgbClr val="295269"/>
                </a:solidFill>
                <a:latin typeface="Roboto"/>
                <a:ea typeface="Roboto"/>
                <a:cs typeface="Roboto"/>
                <a:sym typeface="Roboto"/>
              </a:rPr>
              <a:t>2 Sources and Campaigns</a:t>
            </a:r>
            <a:endParaRPr b="1" i="0" sz="2400" u="none" cap="none" strike="noStrike">
              <a:solidFill>
                <a:srgbClr val="295269"/>
              </a:solidFill>
              <a:latin typeface="Roboto"/>
              <a:ea typeface="Roboto"/>
              <a:cs typeface="Roboto"/>
              <a:sym typeface="Roboto"/>
            </a:endParaRPr>
          </a:p>
        </p:txBody>
      </p:sp>
      <p:sp>
        <p:nvSpPr>
          <p:cNvPr id="317" name="Google Shape;317;p52"/>
          <p:cNvSpPr txBox="1"/>
          <p:nvPr/>
        </p:nvSpPr>
        <p:spPr>
          <a:xfrm>
            <a:off x="5179100" y="733025"/>
            <a:ext cx="3870900" cy="43683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t>/*Distinct Campaigns*/</a:t>
            </a:r>
            <a:endParaRPr sz="1200"/>
          </a:p>
          <a:p>
            <a:pPr indent="0" lvl="0" marL="0" marR="0" rtl="0" algn="l">
              <a:lnSpc>
                <a:spcPct val="100000"/>
              </a:lnSpc>
              <a:spcBef>
                <a:spcPts val="0"/>
              </a:spcBef>
              <a:spcAft>
                <a:spcPts val="0"/>
              </a:spcAft>
              <a:buClr>
                <a:schemeClr val="dk1"/>
              </a:buClr>
              <a:buSzPts val="1100"/>
              <a:buFont typeface="Arial"/>
              <a:buNone/>
            </a:pPr>
            <a:r>
              <a:rPr lang="en" sz="1200"/>
              <a:t>SELECT COUNT(DISTINCT(utm_campaign)) AS Campaigns</a:t>
            </a:r>
            <a:endParaRPr sz="1200"/>
          </a:p>
          <a:p>
            <a:pPr indent="0" lvl="0" marL="0" marR="0" rtl="0" algn="l">
              <a:lnSpc>
                <a:spcPct val="100000"/>
              </a:lnSpc>
              <a:spcBef>
                <a:spcPts val="0"/>
              </a:spcBef>
              <a:spcAft>
                <a:spcPts val="0"/>
              </a:spcAft>
              <a:buClr>
                <a:schemeClr val="dk1"/>
              </a:buClr>
              <a:buSzPts val="1100"/>
              <a:buFont typeface="Arial"/>
              <a:buNone/>
            </a:pPr>
            <a:r>
              <a:rPr lang="en" sz="1200"/>
              <a:t>FROM page_visits;</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rPr lang="en" sz="1200"/>
              <a:t>/*Distinct Sources*/                      </a:t>
            </a:r>
            <a:endParaRPr sz="1200"/>
          </a:p>
          <a:p>
            <a:pPr indent="0" lvl="0" marL="0" marR="0" rtl="0" algn="l">
              <a:lnSpc>
                <a:spcPct val="100000"/>
              </a:lnSpc>
              <a:spcBef>
                <a:spcPts val="0"/>
              </a:spcBef>
              <a:spcAft>
                <a:spcPts val="0"/>
              </a:spcAft>
              <a:buClr>
                <a:schemeClr val="dk1"/>
              </a:buClr>
              <a:buSzPts val="1100"/>
              <a:buFont typeface="Arial"/>
              <a:buNone/>
            </a:pPr>
            <a:r>
              <a:rPr lang="en" sz="1200"/>
              <a:t>SELECT COUNT(DISTINCT(utm_source)) AS Sources</a:t>
            </a:r>
            <a:endParaRPr sz="1200"/>
          </a:p>
          <a:p>
            <a:pPr indent="0" lvl="0" marL="0" marR="0" rtl="0" algn="l">
              <a:lnSpc>
                <a:spcPct val="100000"/>
              </a:lnSpc>
              <a:spcBef>
                <a:spcPts val="0"/>
              </a:spcBef>
              <a:spcAft>
                <a:spcPts val="0"/>
              </a:spcAft>
              <a:buClr>
                <a:schemeClr val="dk1"/>
              </a:buClr>
              <a:buSzPts val="1100"/>
              <a:buFont typeface="Arial"/>
              <a:buNone/>
            </a:pPr>
            <a:r>
              <a:rPr lang="en" sz="1200"/>
              <a:t>FROM page_visits;</a:t>
            </a:r>
            <a:endParaRPr sz="1200"/>
          </a:p>
          <a:p>
            <a:pPr indent="0" lvl="0" marL="0" marR="0" rtl="0" algn="l">
              <a:lnSpc>
                <a:spcPct val="100000"/>
              </a:lnSpc>
              <a:spcBef>
                <a:spcPts val="0"/>
              </a:spcBef>
              <a:spcAft>
                <a:spcPts val="0"/>
              </a:spcAft>
              <a:buClr>
                <a:schemeClr val="dk1"/>
              </a:buClr>
              <a:buSzPts val="1100"/>
              <a:buFont typeface="Arial"/>
              <a:buNone/>
            </a:pPr>
            <a:r>
              <a:rPr lang="en" sz="1200"/>
              <a:t>                     </a:t>
            </a:r>
            <a:endParaRPr sz="1200"/>
          </a:p>
          <a:p>
            <a:pPr indent="0" lvl="0" marL="0" marR="0" rtl="0" algn="l">
              <a:lnSpc>
                <a:spcPct val="100000"/>
              </a:lnSpc>
              <a:spcBef>
                <a:spcPts val="0"/>
              </a:spcBef>
              <a:spcAft>
                <a:spcPts val="0"/>
              </a:spcAft>
              <a:buClr>
                <a:schemeClr val="dk1"/>
              </a:buClr>
              <a:buSzPts val="1100"/>
              <a:buFont typeface="Arial"/>
              <a:buNone/>
            </a:pPr>
            <a:r>
              <a:rPr lang="en" sz="1200"/>
              <a:t>/*Campaign and Source Combinations*/</a:t>
            </a:r>
            <a:endParaRPr sz="1200"/>
          </a:p>
          <a:p>
            <a:pPr indent="0" lvl="0" marL="0" marR="0" rtl="0" algn="l">
              <a:lnSpc>
                <a:spcPct val="100000"/>
              </a:lnSpc>
              <a:spcBef>
                <a:spcPts val="0"/>
              </a:spcBef>
              <a:spcAft>
                <a:spcPts val="0"/>
              </a:spcAft>
              <a:buClr>
                <a:schemeClr val="dk1"/>
              </a:buClr>
              <a:buSzPts val="1100"/>
              <a:buFont typeface="Arial"/>
              <a:buNone/>
            </a:pPr>
            <a:r>
              <a:rPr lang="en" sz="1200"/>
              <a:t>SELECT DISTINCT utm_campaign AS Campaign,                         utm_source AS Source</a:t>
            </a:r>
            <a:endParaRPr sz="1200"/>
          </a:p>
          <a:p>
            <a:pPr indent="0" lvl="0" marL="0" marR="0" rtl="0" algn="l">
              <a:lnSpc>
                <a:spcPct val="100000"/>
              </a:lnSpc>
              <a:spcBef>
                <a:spcPts val="0"/>
              </a:spcBef>
              <a:spcAft>
                <a:spcPts val="0"/>
              </a:spcAft>
              <a:buClr>
                <a:schemeClr val="dk1"/>
              </a:buClr>
              <a:buSzPts val="1100"/>
              <a:buFont typeface="Arial"/>
              <a:buNone/>
            </a:pPr>
            <a:r>
              <a:rPr lang="en" sz="1200"/>
              <a:t>FROM page_visits;</a:t>
            </a:r>
            <a:endParaRPr sz="1200"/>
          </a:p>
          <a:p>
            <a:pPr indent="0" lvl="0" marL="0" marR="0" rtl="0" algn="l">
              <a:lnSpc>
                <a:spcPct val="100000"/>
              </a:lnSpc>
              <a:spcBef>
                <a:spcPts val="0"/>
              </a:spcBef>
              <a:spcAft>
                <a:spcPts val="0"/>
              </a:spcAft>
              <a:buClr>
                <a:schemeClr val="dk1"/>
              </a:buClr>
              <a:buSzPts val="1200"/>
              <a:buFont typeface="Arial"/>
              <a:buNone/>
            </a:pPr>
            <a:r>
              <a:t/>
            </a:r>
            <a:endParaRPr sz="1200"/>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18" name="Google Shape;318;p52"/>
          <p:cNvSpPr txBox="1"/>
          <p:nvPr/>
        </p:nvSpPr>
        <p:spPr>
          <a:xfrm>
            <a:off x="177975" y="733025"/>
            <a:ext cx="4920900" cy="1838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100">
                <a:latin typeface="Roboto"/>
                <a:ea typeface="Roboto"/>
                <a:cs typeface="Roboto"/>
                <a:sym typeface="Roboto"/>
              </a:rPr>
              <a:t>8 campaigns from 6 different sources have been used to drive traffic to CooilTShirts.com.</a:t>
            </a:r>
            <a:endParaRPr sz="11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1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100">
                <a:latin typeface="Roboto"/>
                <a:ea typeface="Roboto"/>
                <a:cs typeface="Roboto"/>
                <a:sym typeface="Roboto"/>
              </a:rPr>
              <a:t>A source is the site or source where the visitor came from. The campaign is a name which identifies the specific campaign.</a:t>
            </a:r>
            <a:endParaRPr sz="11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1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100">
                <a:latin typeface="Roboto"/>
                <a:ea typeface="Roboto"/>
                <a:cs typeface="Roboto"/>
                <a:sym typeface="Roboto"/>
              </a:rPr>
              <a:t>CoolTShirts have used campaigns on websites such as NY Times, Facebook, Buzzfeed and Medium. Search campaigns, including paid search and email campaigns.</a:t>
            </a:r>
            <a:r>
              <a:rPr lang="en" sz="1200">
                <a:latin typeface="Roboto"/>
                <a:ea typeface="Roboto"/>
                <a:cs typeface="Roboto"/>
                <a:sym typeface="Roboto"/>
              </a:rPr>
              <a:t>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19" name="Google Shape;319;p52"/>
          <p:cNvGraphicFramePr/>
          <p:nvPr/>
        </p:nvGraphicFramePr>
        <p:xfrm>
          <a:off x="177975" y="2571725"/>
          <a:ext cx="3000000" cy="3000000"/>
        </p:xfrm>
        <a:graphic>
          <a:graphicData uri="http://schemas.openxmlformats.org/drawingml/2006/table">
            <a:tbl>
              <a:tblPr>
                <a:noFill/>
                <a:tableStyleId>{8146A18D-465E-4BC6-A578-983F5AA7B559}</a:tableStyleId>
              </a:tblPr>
              <a:tblGrid>
                <a:gridCol w="2157825"/>
                <a:gridCol w="2763075"/>
              </a:tblGrid>
              <a:tr h="287200">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Campaign</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Source</a:t>
                      </a:r>
                      <a:endParaRPr b="1" sz="800" u="none" cap="none" strike="noStrike">
                        <a:solidFill>
                          <a:srgbClr val="FFFFFF"/>
                        </a:solidFill>
                      </a:endParaRPr>
                    </a:p>
                  </a:txBody>
                  <a:tcPr marT="91425" marB="91425" marR="91425" marL="91425">
                    <a:solidFill>
                      <a:srgbClr val="204056">
                        <a:alpha val="82350"/>
                      </a:srgbClr>
                    </a:solidFill>
                  </a:tcPr>
                </a:tc>
              </a:tr>
              <a:tr h="274300">
                <a:tc>
                  <a:txBody>
                    <a:bodyPr>
                      <a:noAutofit/>
                    </a:bodyPr>
                    <a:lstStyle/>
                    <a:p>
                      <a:pPr indent="0" lvl="0" marL="0" marR="0" rtl="0" algn="l">
                        <a:lnSpc>
                          <a:spcPct val="100000"/>
                        </a:lnSpc>
                        <a:spcBef>
                          <a:spcPts val="0"/>
                        </a:spcBef>
                        <a:spcAft>
                          <a:spcPts val="0"/>
                        </a:spcAft>
                        <a:buNone/>
                      </a:pPr>
                      <a:r>
                        <a:rPr lang="en" sz="600"/>
                        <a:t>getting-to-know-cool-tshirts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n</a:t>
                      </a:r>
                      <a:r>
                        <a:rPr lang="en" sz="600"/>
                        <a:t>ytimes</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weekly-newsletter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ten-crazy-cool-tshirts-facts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b</a:t>
                      </a:r>
                      <a:r>
                        <a:rPr lang="en" sz="600"/>
                        <a:t>uzzfeed </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retargetting-campaign</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retargetting-ad</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facebook</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interview-with-cool-tshirts-founder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medium</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paid-search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google</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cool-tshirts-search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google</a:t>
                      </a:r>
                      <a:endParaRPr sz="600" u="none" cap="none" strike="noStrike"/>
                    </a:p>
                  </a:txBody>
                  <a:tcPr marT="91425" marB="91425" marR="91425" marL="91425"/>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04056">
            <a:alpha val="82350"/>
          </a:srgbClr>
        </a:solidFill>
      </p:bgPr>
    </p:bg>
    <p:spTree>
      <p:nvGrpSpPr>
        <p:cNvPr id="323" name="Shape 323"/>
        <p:cNvGrpSpPr/>
        <p:nvPr/>
      </p:nvGrpSpPr>
      <p:grpSpPr>
        <a:xfrm>
          <a:off x="0" y="0"/>
          <a:ext cx="0" cy="0"/>
          <a:chOff x="0" y="0"/>
          <a:chExt cx="0" cy="0"/>
        </a:xfrm>
      </p:grpSpPr>
      <p:sp>
        <p:nvSpPr>
          <p:cNvPr id="324" name="Google Shape;324;p53"/>
          <p:cNvSpPr txBox="1"/>
          <p:nvPr/>
        </p:nvSpPr>
        <p:spPr>
          <a:xfrm>
            <a:off x="753000" y="1543050"/>
            <a:ext cx="7638000" cy="2057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800"/>
              <a:buFont typeface="Arial"/>
              <a:buNone/>
            </a:pPr>
            <a:r>
              <a:rPr lang="en" sz="4800">
                <a:solidFill>
                  <a:schemeClr val="lt1"/>
                </a:solidFill>
                <a:latin typeface="Roboto Black"/>
                <a:ea typeface="Roboto Black"/>
                <a:cs typeface="Roboto Black"/>
                <a:sym typeface="Roboto Black"/>
              </a:rPr>
              <a:t>2</a:t>
            </a:r>
            <a:r>
              <a:rPr b="0" i="0" lang="en" sz="4800" u="none" cap="none" strike="noStrike">
                <a:solidFill>
                  <a:schemeClr val="lt1"/>
                </a:solidFill>
                <a:latin typeface="Roboto Black"/>
                <a:ea typeface="Roboto Black"/>
                <a:cs typeface="Roboto Black"/>
                <a:sym typeface="Roboto Black"/>
              </a:rPr>
              <a:t>.</a:t>
            </a:r>
            <a:r>
              <a:rPr lang="en" sz="4800">
                <a:solidFill>
                  <a:schemeClr val="lt1"/>
                </a:solidFill>
                <a:latin typeface="Roboto Black"/>
                <a:ea typeface="Roboto Black"/>
                <a:cs typeface="Roboto Black"/>
                <a:sym typeface="Roboto Black"/>
              </a:rPr>
              <a:t> What is the user journey?</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54"/>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2</a:t>
            </a:r>
            <a:r>
              <a:rPr b="1" i="0" lang="en" sz="2400" u="none" cap="none" strike="noStrike">
                <a:solidFill>
                  <a:srgbClr val="295269"/>
                </a:solidFill>
                <a:latin typeface="Roboto"/>
                <a:ea typeface="Roboto"/>
                <a:cs typeface="Roboto"/>
                <a:sym typeface="Roboto"/>
              </a:rPr>
              <a:t>.</a:t>
            </a:r>
            <a:r>
              <a:rPr b="1" lang="en" sz="2400">
                <a:solidFill>
                  <a:srgbClr val="295269"/>
                </a:solidFill>
                <a:latin typeface="Roboto"/>
                <a:ea typeface="Roboto"/>
                <a:cs typeface="Roboto"/>
                <a:sym typeface="Roboto"/>
              </a:rPr>
              <a:t>1 First Touches by Campaign</a:t>
            </a:r>
            <a:r>
              <a:rPr b="1" lang="en" sz="2400">
                <a:solidFill>
                  <a:srgbClr val="295269"/>
                </a:solidFill>
                <a:latin typeface="Roboto"/>
                <a:ea typeface="Roboto"/>
                <a:cs typeface="Roboto"/>
                <a:sym typeface="Roboto"/>
              </a:rPr>
              <a:t> </a:t>
            </a:r>
            <a:endParaRPr b="1" i="0" sz="2400" u="none" cap="none" strike="noStrike">
              <a:solidFill>
                <a:srgbClr val="295269"/>
              </a:solidFill>
              <a:latin typeface="Roboto"/>
              <a:ea typeface="Roboto"/>
              <a:cs typeface="Roboto"/>
              <a:sym typeface="Roboto"/>
            </a:endParaRPr>
          </a:p>
        </p:txBody>
      </p:sp>
      <p:sp>
        <p:nvSpPr>
          <p:cNvPr id="330" name="Google Shape;330;p54"/>
          <p:cNvSpPr txBox="1"/>
          <p:nvPr/>
        </p:nvSpPr>
        <p:spPr>
          <a:xfrm>
            <a:off x="5179100" y="733025"/>
            <a:ext cx="3870900" cy="43683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t>/*First Touches per Campaign*/</a:t>
            </a:r>
            <a:endParaRPr sz="1200"/>
          </a:p>
          <a:p>
            <a:pPr indent="0" lvl="0" marL="0" marR="0" rtl="0" algn="l">
              <a:lnSpc>
                <a:spcPct val="100000"/>
              </a:lnSpc>
              <a:spcBef>
                <a:spcPts val="0"/>
              </a:spcBef>
              <a:spcAft>
                <a:spcPts val="0"/>
              </a:spcAft>
              <a:buClr>
                <a:schemeClr val="dk1"/>
              </a:buClr>
              <a:buSzPts val="1100"/>
              <a:buFont typeface="Arial"/>
              <a:buNone/>
            </a:pPr>
            <a:r>
              <a:rPr lang="en" sz="1200"/>
              <a:t>WITH first_touch AS (</a:t>
            </a:r>
            <a:endParaRPr sz="1200"/>
          </a:p>
          <a:p>
            <a:pPr indent="0" lvl="0" marL="0" marR="0" rtl="0" algn="l">
              <a:lnSpc>
                <a:spcPct val="100000"/>
              </a:lnSpc>
              <a:spcBef>
                <a:spcPts val="0"/>
              </a:spcBef>
              <a:spcAft>
                <a:spcPts val="0"/>
              </a:spcAft>
              <a:buClr>
                <a:schemeClr val="dk1"/>
              </a:buClr>
              <a:buSzPts val="1100"/>
              <a:buFont typeface="Arial"/>
              <a:buNone/>
            </a:pPr>
            <a:r>
              <a:rPr lang="en" sz="1200"/>
              <a:t>    SELECT user_id,</a:t>
            </a:r>
            <a:endParaRPr sz="1200"/>
          </a:p>
          <a:p>
            <a:pPr indent="0" lvl="0" marL="0" marR="0" rtl="0" algn="l">
              <a:lnSpc>
                <a:spcPct val="100000"/>
              </a:lnSpc>
              <a:spcBef>
                <a:spcPts val="0"/>
              </a:spcBef>
              <a:spcAft>
                <a:spcPts val="0"/>
              </a:spcAft>
              <a:buClr>
                <a:schemeClr val="dk1"/>
              </a:buClr>
              <a:buSzPts val="1100"/>
              <a:buFont typeface="Arial"/>
              <a:buNone/>
            </a:pPr>
            <a:r>
              <a:rPr lang="en" sz="1200"/>
              <a:t>           MIN(timestamp) AS first_touch_at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FROM page_visits</a:t>
            </a:r>
            <a:endParaRPr sz="1200"/>
          </a:p>
          <a:p>
            <a:pPr indent="0" lvl="0" marL="0" marR="0" rtl="0" algn="l">
              <a:lnSpc>
                <a:spcPct val="100000"/>
              </a:lnSpc>
              <a:spcBef>
                <a:spcPts val="0"/>
              </a:spcBef>
              <a:spcAft>
                <a:spcPts val="0"/>
              </a:spcAft>
              <a:buClr>
                <a:schemeClr val="dk1"/>
              </a:buClr>
              <a:buSzPts val="1100"/>
              <a:buFont typeface="Arial"/>
              <a:buNone/>
            </a:pPr>
            <a:r>
              <a:rPr lang="en" sz="1200"/>
              <a:t>    GROUP BY user_id),</a:t>
            </a:r>
            <a:endParaRPr sz="1200"/>
          </a:p>
          <a:p>
            <a:pPr indent="0" lvl="0" marL="0" marR="0" rtl="0" algn="l">
              <a:lnSpc>
                <a:spcPct val="100000"/>
              </a:lnSpc>
              <a:spcBef>
                <a:spcPts val="0"/>
              </a:spcBef>
              <a:spcAft>
                <a:spcPts val="0"/>
              </a:spcAft>
              <a:buClr>
                <a:schemeClr val="dk1"/>
              </a:buClr>
              <a:buSzPts val="1100"/>
              <a:buFont typeface="Arial"/>
              <a:buNone/>
            </a:pPr>
            <a:r>
              <a:rPr lang="en" sz="1200"/>
              <a:t>ft_attr AS(</a:t>
            </a:r>
            <a:endParaRPr sz="1200"/>
          </a:p>
          <a:p>
            <a:pPr indent="0" lvl="0" marL="0" marR="0" rtl="0" algn="l">
              <a:lnSpc>
                <a:spcPct val="100000"/>
              </a:lnSpc>
              <a:spcBef>
                <a:spcPts val="0"/>
              </a:spcBef>
              <a:spcAft>
                <a:spcPts val="0"/>
              </a:spcAft>
              <a:buClr>
                <a:schemeClr val="dk1"/>
              </a:buClr>
              <a:buSzPts val="1100"/>
              <a:buFont typeface="Arial"/>
              <a:buNone/>
            </a:pPr>
            <a:r>
              <a:rPr lang="en" sz="1200"/>
              <a:t>SELECT ft.user_id,</a:t>
            </a:r>
            <a:endParaRPr sz="1200"/>
          </a:p>
          <a:p>
            <a:pPr indent="0" lvl="0" marL="0" marR="0" rtl="0" algn="l">
              <a:lnSpc>
                <a:spcPct val="100000"/>
              </a:lnSpc>
              <a:spcBef>
                <a:spcPts val="0"/>
              </a:spcBef>
              <a:spcAft>
                <a:spcPts val="0"/>
              </a:spcAft>
              <a:buClr>
                <a:schemeClr val="dk1"/>
              </a:buClr>
              <a:buSzPts val="1100"/>
              <a:buFont typeface="Arial"/>
              <a:buNone/>
            </a:pPr>
            <a:r>
              <a:rPr lang="en" sz="1200"/>
              <a:t>       ft.first_touch_at,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pv.utm_source,</a:t>
            </a:r>
            <a:endParaRPr sz="1200"/>
          </a:p>
          <a:p>
            <a:pPr indent="0" lvl="0" marL="0" marR="0" rtl="0" algn="l">
              <a:lnSpc>
                <a:spcPct val="100000"/>
              </a:lnSpc>
              <a:spcBef>
                <a:spcPts val="0"/>
              </a:spcBef>
              <a:spcAft>
                <a:spcPts val="0"/>
              </a:spcAft>
              <a:buClr>
                <a:schemeClr val="dk1"/>
              </a:buClr>
              <a:buSzPts val="1100"/>
              <a:buFont typeface="Arial"/>
              <a:buNone/>
            </a:pPr>
            <a:r>
              <a:rPr lang="en" sz="1200"/>
              <a:t>       pv.utm_campaign</a:t>
            </a:r>
            <a:endParaRPr sz="1200"/>
          </a:p>
          <a:p>
            <a:pPr indent="0" lvl="0" marL="0" marR="0" rtl="0" algn="l">
              <a:lnSpc>
                <a:spcPct val="100000"/>
              </a:lnSpc>
              <a:spcBef>
                <a:spcPts val="0"/>
              </a:spcBef>
              <a:spcAft>
                <a:spcPts val="0"/>
              </a:spcAft>
              <a:buClr>
                <a:schemeClr val="dk1"/>
              </a:buClr>
              <a:buSzPts val="1100"/>
              <a:buFont typeface="Arial"/>
              <a:buNone/>
            </a:pPr>
            <a:r>
              <a:rPr lang="en" sz="1200"/>
              <a:t>FROM first_touch AS ft</a:t>
            </a:r>
            <a:endParaRPr sz="1200"/>
          </a:p>
          <a:p>
            <a:pPr indent="0" lvl="0" marL="0" marR="0" rtl="0" algn="l">
              <a:lnSpc>
                <a:spcPct val="100000"/>
              </a:lnSpc>
              <a:spcBef>
                <a:spcPts val="0"/>
              </a:spcBef>
              <a:spcAft>
                <a:spcPts val="0"/>
              </a:spcAft>
              <a:buClr>
                <a:schemeClr val="dk1"/>
              </a:buClr>
              <a:buSzPts val="1100"/>
              <a:buFont typeface="Arial"/>
              <a:buNone/>
            </a:pPr>
            <a:r>
              <a:rPr lang="en" sz="1200"/>
              <a:t>JOIN page_visits AS pv</a:t>
            </a:r>
            <a:endParaRPr sz="1200"/>
          </a:p>
          <a:p>
            <a:pPr indent="0" lvl="0" marL="0" marR="0" rtl="0" algn="l">
              <a:lnSpc>
                <a:spcPct val="100000"/>
              </a:lnSpc>
              <a:spcBef>
                <a:spcPts val="0"/>
              </a:spcBef>
              <a:spcAft>
                <a:spcPts val="0"/>
              </a:spcAft>
              <a:buClr>
                <a:schemeClr val="dk1"/>
              </a:buClr>
              <a:buSzPts val="1100"/>
              <a:buFont typeface="Arial"/>
              <a:buNone/>
            </a:pPr>
            <a:r>
              <a:rPr lang="en" sz="1200"/>
              <a:t>    ON ft.user_id = pv.user_id</a:t>
            </a:r>
            <a:endParaRPr sz="1200"/>
          </a:p>
          <a:p>
            <a:pPr indent="0" lvl="0" marL="0" marR="0" rtl="0" algn="l">
              <a:lnSpc>
                <a:spcPct val="100000"/>
              </a:lnSpc>
              <a:spcBef>
                <a:spcPts val="0"/>
              </a:spcBef>
              <a:spcAft>
                <a:spcPts val="0"/>
              </a:spcAft>
              <a:buClr>
                <a:schemeClr val="dk1"/>
              </a:buClr>
              <a:buSzPts val="1100"/>
              <a:buFont typeface="Arial"/>
              <a:buNone/>
            </a:pPr>
            <a:r>
              <a:rPr lang="en" sz="1200"/>
              <a:t>    AND ft.first_touch_at = pv.timestamp)</a:t>
            </a:r>
            <a:endParaRPr sz="1200"/>
          </a:p>
          <a:p>
            <a:pPr indent="0" lvl="0" marL="0" marR="0" rtl="0" algn="l">
              <a:lnSpc>
                <a:spcPct val="100000"/>
              </a:lnSpc>
              <a:spcBef>
                <a:spcPts val="0"/>
              </a:spcBef>
              <a:spcAft>
                <a:spcPts val="0"/>
              </a:spcAft>
              <a:buClr>
                <a:schemeClr val="dk1"/>
              </a:buClr>
              <a:buSzPts val="1100"/>
              <a:buFont typeface="Arial"/>
              <a:buNone/>
            </a:pPr>
            <a:r>
              <a:rPr lang="en" sz="1200"/>
              <a:t>SELECT ft_attr.utm_campaign AS Campaign,</a:t>
            </a:r>
            <a:endParaRPr sz="1200"/>
          </a:p>
          <a:p>
            <a:pPr indent="0" lvl="0" marL="0" marR="0" rtl="0" algn="l">
              <a:lnSpc>
                <a:spcPct val="100000"/>
              </a:lnSpc>
              <a:spcBef>
                <a:spcPts val="0"/>
              </a:spcBef>
              <a:spcAft>
                <a:spcPts val="0"/>
              </a:spcAft>
              <a:buClr>
                <a:schemeClr val="dk1"/>
              </a:buClr>
              <a:buSzPts val="1100"/>
              <a:buFont typeface="Arial"/>
              <a:buNone/>
            </a:pPr>
            <a:r>
              <a:rPr lang="en" sz="1200"/>
              <a:t>       ft_attr.utm_source AS Source, </a:t>
            </a:r>
            <a:endParaRPr sz="1200"/>
          </a:p>
          <a:p>
            <a:pPr indent="0" lvl="0" marL="0" marR="0" rtl="0" algn="l">
              <a:lnSpc>
                <a:spcPct val="100000"/>
              </a:lnSpc>
              <a:spcBef>
                <a:spcPts val="0"/>
              </a:spcBef>
              <a:spcAft>
                <a:spcPts val="0"/>
              </a:spcAft>
              <a:buClr>
                <a:schemeClr val="dk1"/>
              </a:buClr>
              <a:buSzPts val="1100"/>
              <a:buFont typeface="Arial"/>
              <a:buNone/>
            </a:pPr>
            <a:r>
              <a:rPr lang="en" sz="1200"/>
              <a:t>       COUNT(*)</a:t>
            </a:r>
            <a:endParaRPr sz="1200"/>
          </a:p>
          <a:p>
            <a:pPr indent="0" lvl="0" marL="0" marR="0" rtl="0" algn="l">
              <a:lnSpc>
                <a:spcPct val="100000"/>
              </a:lnSpc>
              <a:spcBef>
                <a:spcPts val="0"/>
              </a:spcBef>
              <a:spcAft>
                <a:spcPts val="0"/>
              </a:spcAft>
              <a:buClr>
                <a:schemeClr val="dk1"/>
              </a:buClr>
              <a:buSzPts val="1100"/>
              <a:buFont typeface="Arial"/>
              <a:buNone/>
            </a:pPr>
            <a:r>
              <a:rPr lang="en" sz="1200"/>
              <a:t>FROM ft_attr</a:t>
            </a:r>
            <a:endParaRPr sz="1200"/>
          </a:p>
          <a:p>
            <a:pPr indent="0" lvl="0" marL="0" marR="0" rtl="0" algn="l">
              <a:lnSpc>
                <a:spcPct val="100000"/>
              </a:lnSpc>
              <a:spcBef>
                <a:spcPts val="0"/>
              </a:spcBef>
              <a:spcAft>
                <a:spcPts val="0"/>
              </a:spcAft>
              <a:buClr>
                <a:schemeClr val="dk1"/>
              </a:buClr>
              <a:buSzPts val="1100"/>
              <a:buFont typeface="Arial"/>
              <a:buNone/>
            </a:pPr>
            <a:r>
              <a:rPr lang="en" sz="1200"/>
              <a:t>GROUP BY 1, 2</a:t>
            </a:r>
            <a:endParaRPr sz="1200"/>
          </a:p>
          <a:p>
            <a:pPr indent="0" lvl="0" marL="0" marR="0" rtl="0" algn="l">
              <a:lnSpc>
                <a:spcPct val="100000"/>
              </a:lnSpc>
              <a:spcBef>
                <a:spcPts val="0"/>
              </a:spcBef>
              <a:spcAft>
                <a:spcPts val="0"/>
              </a:spcAft>
              <a:buClr>
                <a:schemeClr val="dk1"/>
              </a:buClr>
              <a:buSzPts val="1100"/>
              <a:buFont typeface="Arial"/>
              <a:buNone/>
            </a:pPr>
            <a:r>
              <a:rPr lang="en" sz="1200"/>
              <a:t>ORDER BY 3 DESC;</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200"/>
              <a:buFont typeface="Arial"/>
              <a:buNone/>
            </a:pPr>
            <a:r>
              <a:t/>
            </a:r>
            <a:endParaRPr sz="1200"/>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31" name="Google Shape;331;p54"/>
          <p:cNvSpPr txBox="1"/>
          <p:nvPr/>
        </p:nvSpPr>
        <p:spPr>
          <a:xfrm>
            <a:off x="177975" y="733025"/>
            <a:ext cx="4920900" cy="1838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Four campaigns account for all first touches on CoolTShirts.com.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below shows that 91% of first touches are a result of referrals from other websites. Only 9% of first touches come from search.</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b="0" i="0" sz="1200" u="none" cap="none" strike="noStrike">
              <a:solidFill>
                <a:srgbClr val="000000"/>
              </a:solidFill>
              <a:latin typeface="Roboto"/>
              <a:ea typeface="Roboto"/>
              <a:cs typeface="Roboto"/>
              <a:sym typeface="Roboto"/>
            </a:endParaRPr>
          </a:p>
        </p:txBody>
      </p:sp>
      <p:graphicFrame>
        <p:nvGraphicFramePr>
          <p:cNvPr id="332" name="Google Shape;332;p54"/>
          <p:cNvGraphicFramePr/>
          <p:nvPr/>
        </p:nvGraphicFramePr>
        <p:xfrm>
          <a:off x="177975" y="2571725"/>
          <a:ext cx="3000000" cy="3000000"/>
        </p:xfrm>
        <a:graphic>
          <a:graphicData uri="http://schemas.openxmlformats.org/drawingml/2006/table">
            <a:tbl>
              <a:tblPr>
                <a:noFill/>
                <a:tableStyleId>{8146A18D-465E-4BC6-A578-983F5AA7B559}</a:tableStyleId>
              </a:tblPr>
              <a:tblGrid>
                <a:gridCol w="1381900"/>
                <a:gridCol w="1769500"/>
                <a:gridCol w="1769500"/>
              </a:tblGrid>
              <a:tr h="287200">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Campaign</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None/>
                      </a:pPr>
                      <a:r>
                        <a:rPr b="1" lang="en" sz="800">
                          <a:solidFill>
                            <a:srgbClr val="FFFFFF"/>
                          </a:solidFill>
                        </a:rPr>
                        <a:t>Source</a:t>
                      </a:r>
                      <a:endParaRPr b="1" sz="800">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Number of First Touches</a:t>
                      </a:r>
                      <a:endParaRPr b="1" sz="800" u="none" cap="none" strike="noStrike">
                        <a:solidFill>
                          <a:srgbClr val="FFFFFF"/>
                        </a:solidFill>
                      </a:endParaRPr>
                    </a:p>
                  </a:txBody>
                  <a:tcPr marT="91425" marB="91425" marR="91425" marL="91425">
                    <a:solidFill>
                      <a:srgbClr val="204056">
                        <a:alpha val="82350"/>
                      </a:srgbClr>
                    </a:solidFill>
                  </a:tcPr>
                </a:tc>
              </a:tr>
              <a:tr h="274300">
                <a:tc>
                  <a:txBody>
                    <a:bodyPr>
                      <a:noAutofit/>
                    </a:bodyPr>
                    <a:lstStyle/>
                    <a:p>
                      <a:pPr indent="0" lvl="0" marL="0" marR="0" rtl="0" algn="l">
                        <a:lnSpc>
                          <a:spcPct val="100000"/>
                        </a:lnSpc>
                        <a:spcBef>
                          <a:spcPts val="0"/>
                        </a:spcBef>
                        <a:spcAft>
                          <a:spcPts val="0"/>
                        </a:spcAft>
                        <a:buNone/>
                      </a:pPr>
                      <a:r>
                        <a:rPr lang="en" sz="800"/>
                        <a:t>interview-with-cool-tshirts-founder</a:t>
                      </a:r>
                      <a:endParaRPr sz="8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m</a:t>
                      </a:r>
                      <a:r>
                        <a:rPr lang="en" sz="800"/>
                        <a:t>edium </a:t>
                      </a:r>
                      <a:endParaRPr sz="800"/>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622</a:t>
                      </a:r>
                      <a:endParaRPr sz="8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800"/>
                        <a:t>getting-to-know-cool-tshirts</a:t>
                      </a:r>
                      <a:endParaRPr sz="8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nytimes</a:t>
                      </a:r>
                      <a:endParaRPr sz="800"/>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612</a:t>
                      </a:r>
                      <a:endParaRPr sz="8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800"/>
                        <a:t>ten-crazy-cool-tshirts-facts</a:t>
                      </a:r>
                      <a:endParaRPr sz="8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buzzfeed</a:t>
                      </a:r>
                      <a:endParaRPr sz="800"/>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576</a:t>
                      </a:r>
                      <a:endParaRPr sz="8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800"/>
                        <a:t>cool-tshirts-search</a:t>
                      </a:r>
                      <a:endParaRPr sz="8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800"/>
                        <a:t>google</a:t>
                      </a:r>
                      <a:endParaRPr sz="8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800"/>
                        <a:t>169</a:t>
                      </a:r>
                      <a:endParaRPr sz="800" u="none" cap="none" strike="noStrike"/>
                    </a:p>
                  </a:txBody>
                  <a:tcPr marT="91425" marB="91425" marR="91425" marL="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6" name="Shape 336"/>
        <p:cNvGrpSpPr/>
        <p:nvPr/>
      </p:nvGrpSpPr>
      <p:grpSpPr>
        <a:xfrm>
          <a:off x="0" y="0"/>
          <a:ext cx="0" cy="0"/>
          <a:chOff x="0" y="0"/>
          <a:chExt cx="0" cy="0"/>
        </a:xfrm>
      </p:grpSpPr>
      <p:sp>
        <p:nvSpPr>
          <p:cNvPr id="337" name="Google Shape;337;p55"/>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2</a:t>
            </a:r>
            <a:r>
              <a:rPr b="1" i="0" lang="en" sz="2400" u="none" cap="none" strike="noStrike">
                <a:solidFill>
                  <a:srgbClr val="295269"/>
                </a:solidFill>
                <a:latin typeface="Roboto"/>
                <a:ea typeface="Roboto"/>
                <a:cs typeface="Roboto"/>
                <a:sym typeface="Roboto"/>
              </a:rPr>
              <a:t>.</a:t>
            </a:r>
            <a:r>
              <a:rPr b="1" lang="en" sz="2400">
                <a:solidFill>
                  <a:srgbClr val="295269"/>
                </a:solidFill>
                <a:latin typeface="Roboto"/>
                <a:ea typeface="Roboto"/>
                <a:cs typeface="Roboto"/>
                <a:sym typeface="Roboto"/>
              </a:rPr>
              <a:t>2 Last Touches by Campaign</a:t>
            </a:r>
            <a:r>
              <a:rPr b="1" lang="en" sz="2400">
                <a:solidFill>
                  <a:srgbClr val="295269"/>
                </a:solidFill>
                <a:latin typeface="Roboto"/>
                <a:ea typeface="Roboto"/>
                <a:cs typeface="Roboto"/>
                <a:sym typeface="Roboto"/>
              </a:rPr>
              <a:t> </a:t>
            </a:r>
            <a:endParaRPr b="1" i="0" sz="2400" u="none" cap="none" strike="noStrike">
              <a:solidFill>
                <a:srgbClr val="295269"/>
              </a:solidFill>
              <a:latin typeface="Roboto"/>
              <a:ea typeface="Roboto"/>
              <a:cs typeface="Roboto"/>
              <a:sym typeface="Roboto"/>
            </a:endParaRPr>
          </a:p>
        </p:txBody>
      </p:sp>
      <p:sp>
        <p:nvSpPr>
          <p:cNvPr id="338" name="Google Shape;338;p55"/>
          <p:cNvSpPr txBox="1"/>
          <p:nvPr/>
        </p:nvSpPr>
        <p:spPr>
          <a:xfrm>
            <a:off x="5179100" y="733025"/>
            <a:ext cx="3870900" cy="4368300"/>
          </a:xfrm>
          <a:prstGeom prst="rect">
            <a:avLst/>
          </a:prstGeom>
          <a:solidFill>
            <a:srgbClr val="D9D9D9"/>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1200"/>
              <a:t>/*Last Touches per Campaign*/</a:t>
            </a:r>
            <a:endParaRPr sz="1200"/>
          </a:p>
          <a:p>
            <a:pPr indent="0" lvl="0" marL="0" marR="0" rtl="0" algn="l">
              <a:lnSpc>
                <a:spcPct val="100000"/>
              </a:lnSpc>
              <a:spcBef>
                <a:spcPts val="0"/>
              </a:spcBef>
              <a:spcAft>
                <a:spcPts val="0"/>
              </a:spcAft>
              <a:buClr>
                <a:schemeClr val="dk1"/>
              </a:buClr>
              <a:buSzPts val="1100"/>
              <a:buFont typeface="Arial"/>
              <a:buNone/>
            </a:pPr>
            <a:r>
              <a:rPr lang="en" sz="1200"/>
              <a:t>WITH last_touch AS (</a:t>
            </a:r>
            <a:endParaRPr sz="1200"/>
          </a:p>
          <a:p>
            <a:pPr indent="0" lvl="0" marL="0" marR="0" rtl="0" algn="l">
              <a:lnSpc>
                <a:spcPct val="100000"/>
              </a:lnSpc>
              <a:spcBef>
                <a:spcPts val="0"/>
              </a:spcBef>
              <a:spcAft>
                <a:spcPts val="0"/>
              </a:spcAft>
              <a:buClr>
                <a:schemeClr val="dk1"/>
              </a:buClr>
              <a:buSzPts val="1100"/>
              <a:buFont typeface="Arial"/>
              <a:buNone/>
            </a:pPr>
            <a:r>
              <a:rPr lang="en" sz="1200"/>
              <a:t>    SELECT user_id,</a:t>
            </a:r>
            <a:endParaRPr sz="1200"/>
          </a:p>
          <a:p>
            <a:pPr indent="0" lvl="0" marL="0" marR="0" rtl="0" algn="l">
              <a:lnSpc>
                <a:spcPct val="100000"/>
              </a:lnSpc>
              <a:spcBef>
                <a:spcPts val="0"/>
              </a:spcBef>
              <a:spcAft>
                <a:spcPts val="0"/>
              </a:spcAft>
              <a:buClr>
                <a:schemeClr val="dk1"/>
              </a:buClr>
              <a:buSzPts val="1100"/>
              <a:buFont typeface="Arial"/>
              <a:buNone/>
            </a:pPr>
            <a:r>
              <a:rPr lang="en" sz="1200"/>
              <a:t>           MAX(timestamp) AS last_touch_at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FROM page_visits</a:t>
            </a:r>
            <a:endParaRPr sz="1200"/>
          </a:p>
          <a:p>
            <a:pPr indent="0" lvl="0" marL="0" marR="0" rtl="0" algn="l">
              <a:lnSpc>
                <a:spcPct val="100000"/>
              </a:lnSpc>
              <a:spcBef>
                <a:spcPts val="0"/>
              </a:spcBef>
              <a:spcAft>
                <a:spcPts val="0"/>
              </a:spcAft>
              <a:buClr>
                <a:schemeClr val="dk1"/>
              </a:buClr>
              <a:buSzPts val="1100"/>
              <a:buFont typeface="Arial"/>
              <a:buNone/>
            </a:pPr>
            <a:r>
              <a:rPr lang="en" sz="1200"/>
              <a:t>    GROUP BY user_id),</a:t>
            </a:r>
            <a:endParaRPr sz="1200"/>
          </a:p>
          <a:p>
            <a:pPr indent="0" lvl="0" marL="0" marR="0" rtl="0" algn="l">
              <a:lnSpc>
                <a:spcPct val="100000"/>
              </a:lnSpc>
              <a:spcBef>
                <a:spcPts val="0"/>
              </a:spcBef>
              <a:spcAft>
                <a:spcPts val="0"/>
              </a:spcAft>
              <a:buClr>
                <a:schemeClr val="dk1"/>
              </a:buClr>
              <a:buSzPts val="1100"/>
              <a:buFont typeface="Arial"/>
              <a:buNone/>
            </a:pPr>
            <a:r>
              <a:rPr lang="en" sz="1200"/>
              <a:t>lt_attr AS(</a:t>
            </a:r>
            <a:endParaRPr sz="1200"/>
          </a:p>
          <a:p>
            <a:pPr indent="0" lvl="0" marL="0" marR="0" rtl="0" algn="l">
              <a:lnSpc>
                <a:spcPct val="100000"/>
              </a:lnSpc>
              <a:spcBef>
                <a:spcPts val="0"/>
              </a:spcBef>
              <a:spcAft>
                <a:spcPts val="0"/>
              </a:spcAft>
              <a:buClr>
                <a:schemeClr val="dk1"/>
              </a:buClr>
              <a:buSzPts val="1100"/>
              <a:buFont typeface="Arial"/>
              <a:buNone/>
            </a:pPr>
            <a:r>
              <a:rPr lang="en" sz="1200"/>
              <a:t>SELECT lt.user_id,</a:t>
            </a:r>
            <a:endParaRPr sz="1200"/>
          </a:p>
          <a:p>
            <a:pPr indent="0" lvl="0" marL="0" marR="0" rtl="0" algn="l">
              <a:lnSpc>
                <a:spcPct val="100000"/>
              </a:lnSpc>
              <a:spcBef>
                <a:spcPts val="0"/>
              </a:spcBef>
              <a:spcAft>
                <a:spcPts val="0"/>
              </a:spcAft>
              <a:buClr>
                <a:schemeClr val="dk1"/>
              </a:buClr>
              <a:buSzPts val="1100"/>
              <a:buFont typeface="Arial"/>
              <a:buNone/>
            </a:pPr>
            <a:r>
              <a:rPr lang="en" sz="1200"/>
              <a:t>       lt.last_touch_at,</a:t>
            </a:r>
            <a:endParaRPr sz="1200"/>
          </a:p>
          <a:p>
            <a:pPr indent="0" lvl="0" marL="0" marR="0" rtl="0" algn="l">
              <a:lnSpc>
                <a:spcPct val="100000"/>
              </a:lnSpc>
              <a:spcBef>
                <a:spcPts val="0"/>
              </a:spcBef>
              <a:spcAft>
                <a:spcPts val="0"/>
              </a:spcAft>
              <a:buClr>
                <a:schemeClr val="dk1"/>
              </a:buClr>
              <a:buSzPts val="1100"/>
              <a:buFont typeface="Arial"/>
              <a:buNone/>
            </a:pPr>
            <a:r>
              <a:rPr lang="en" sz="1200"/>
              <a:t>       pv.utm_source,</a:t>
            </a:r>
            <a:endParaRPr sz="1200"/>
          </a:p>
          <a:p>
            <a:pPr indent="0" lvl="0" marL="0" marR="0" rtl="0" algn="l">
              <a:lnSpc>
                <a:spcPct val="100000"/>
              </a:lnSpc>
              <a:spcBef>
                <a:spcPts val="0"/>
              </a:spcBef>
              <a:spcAft>
                <a:spcPts val="0"/>
              </a:spcAft>
              <a:buClr>
                <a:schemeClr val="dk1"/>
              </a:buClr>
              <a:buSzPts val="1100"/>
              <a:buFont typeface="Arial"/>
              <a:buNone/>
            </a:pPr>
            <a:r>
              <a:rPr lang="en" sz="1200"/>
              <a:t>       pv.utm_campaign</a:t>
            </a:r>
            <a:endParaRPr sz="1200"/>
          </a:p>
          <a:p>
            <a:pPr indent="0" lvl="0" marL="0" marR="0" rtl="0" algn="l">
              <a:lnSpc>
                <a:spcPct val="100000"/>
              </a:lnSpc>
              <a:spcBef>
                <a:spcPts val="0"/>
              </a:spcBef>
              <a:spcAft>
                <a:spcPts val="0"/>
              </a:spcAft>
              <a:buClr>
                <a:schemeClr val="dk1"/>
              </a:buClr>
              <a:buSzPts val="1100"/>
              <a:buFont typeface="Arial"/>
              <a:buNone/>
            </a:pPr>
            <a:r>
              <a:rPr lang="en" sz="1200"/>
              <a:t>FROM last_touch AS lt</a:t>
            </a:r>
            <a:endParaRPr sz="1200"/>
          </a:p>
          <a:p>
            <a:pPr indent="0" lvl="0" marL="0" marR="0" rtl="0" algn="l">
              <a:lnSpc>
                <a:spcPct val="100000"/>
              </a:lnSpc>
              <a:spcBef>
                <a:spcPts val="0"/>
              </a:spcBef>
              <a:spcAft>
                <a:spcPts val="0"/>
              </a:spcAft>
              <a:buClr>
                <a:schemeClr val="dk1"/>
              </a:buClr>
              <a:buSzPts val="1100"/>
              <a:buFont typeface="Arial"/>
              <a:buNone/>
            </a:pPr>
            <a:r>
              <a:rPr lang="en" sz="1200"/>
              <a:t>JOIN page_visits AS pv</a:t>
            </a:r>
            <a:endParaRPr sz="1200"/>
          </a:p>
          <a:p>
            <a:pPr indent="0" lvl="0" marL="0" marR="0" rtl="0" algn="l">
              <a:lnSpc>
                <a:spcPct val="100000"/>
              </a:lnSpc>
              <a:spcBef>
                <a:spcPts val="0"/>
              </a:spcBef>
              <a:spcAft>
                <a:spcPts val="0"/>
              </a:spcAft>
              <a:buClr>
                <a:schemeClr val="dk1"/>
              </a:buClr>
              <a:buSzPts val="1100"/>
              <a:buFont typeface="Arial"/>
              <a:buNone/>
            </a:pPr>
            <a:r>
              <a:rPr lang="en" sz="1200"/>
              <a:t>    ON lt.user_id = pv.user_id</a:t>
            </a:r>
            <a:endParaRPr sz="1200"/>
          </a:p>
          <a:p>
            <a:pPr indent="0" lvl="0" marL="0" marR="0" rtl="0" algn="l">
              <a:lnSpc>
                <a:spcPct val="100000"/>
              </a:lnSpc>
              <a:spcBef>
                <a:spcPts val="0"/>
              </a:spcBef>
              <a:spcAft>
                <a:spcPts val="0"/>
              </a:spcAft>
              <a:buClr>
                <a:schemeClr val="dk1"/>
              </a:buClr>
              <a:buSzPts val="1100"/>
              <a:buFont typeface="Arial"/>
              <a:buNone/>
            </a:pPr>
            <a:r>
              <a:rPr lang="en" sz="1200"/>
              <a:t>    AND lt.last_touch_at = pv.timestamp)</a:t>
            </a:r>
            <a:endParaRPr sz="1200"/>
          </a:p>
          <a:p>
            <a:pPr indent="0" lvl="0" marL="0" marR="0" rtl="0" algn="l">
              <a:lnSpc>
                <a:spcPct val="100000"/>
              </a:lnSpc>
              <a:spcBef>
                <a:spcPts val="0"/>
              </a:spcBef>
              <a:spcAft>
                <a:spcPts val="0"/>
              </a:spcAft>
              <a:buClr>
                <a:schemeClr val="dk1"/>
              </a:buClr>
              <a:buSzPts val="1100"/>
              <a:buFont typeface="Arial"/>
              <a:buNone/>
            </a:pPr>
            <a:r>
              <a:rPr lang="en" sz="1200"/>
              <a:t>SELECT lt_attr.utm_campaign AS Campaign,</a:t>
            </a:r>
            <a:endParaRPr sz="1200"/>
          </a:p>
          <a:p>
            <a:pPr indent="0" lvl="0" marL="0" marR="0" rtl="0" algn="l">
              <a:lnSpc>
                <a:spcPct val="100000"/>
              </a:lnSpc>
              <a:spcBef>
                <a:spcPts val="0"/>
              </a:spcBef>
              <a:spcAft>
                <a:spcPts val="0"/>
              </a:spcAft>
              <a:buClr>
                <a:schemeClr val="dk1"/>
              </a:buClr>
              <a:buSzPts val="1100"/>
              <a:buFont typeface="Arial"/>
              <a:buNone/>
            </a:pPr>
            <a:r>
              <a:rPr lang="en" sz="1200"/>
              <a:t>       lt_attr.utm_source AS Source,         </a:t>
            </a:r>
            <a:endParaRPr sz="1200"/>
          </a:p>
          <a:p>
            <a:pPr indent="0" lvl="0" marL="0" marR="0" rtl="0" algn="l">
              <a:lnSpc>
                <a:spcPct val="100000"/>
              </a:lnSpc>
              <a:spcBef>
                <a:spcPts val="0"/>
              </a:spcBef>
              <a:spcAft>
                <a:spcPts val="0"/>
              </a:spcAft>
              <a:buClr>
                <a:schemeClr val="dk1"/>
              </a:buClr>
              <a:buSzPts val="1100"/>
              <a:buFont typeface="Arial"/>
              <a:buNone/>
            </a:pPr>
            <a:r>
              <a:rPr lang="en" sz="1200"/>
              <a:t>       COUNT(*)</a:t>
            </a:r>
            <a:endParaRPr sz="1200"/>
          </a:p>
          <a:p>
            <a:pPr indent="0" lvl="0" marL="0" marR="0" rtl="0" algn="l">
              <a:lnSpc>
                <a:spcPct val="100000"/>
              </a:lnSpc>
              <a:spcBef>
                <a:spcPts val="0"/>
              </a:spcBef>
              <a:spcAft>
                <a:spcPts val="0"/>
              </a:spcAft>
              <a:buClr>
                <a:schemeClr val="dk1"/>
              </a:buClr>
              <a:buSzPts val="1100"/>
              <a:buFont typeface="Arial"/>
              <a:buNone/>
            </a:pPr>
            <a:r>
              <a:rPr lang="en" sz="1200"/>
              <a:t>FROM lt_attr</a:t>
            </a:r>
            <a:endParaRPr sz="1200"/>
          </a:p>
          <a:p>
            <a:pPr indent="0" lvl="0" marL="0" marR="0" rtl="0" algn="l">
              <a:lnSpc>
                <a:spcPct val="100000"/>
              </a:lnSpc>
              <a:spcBef>
                <a:spcPts val="0"/>
              </a:spcBef>
              <a:spcAft>
                <a:spcPts val="0"/>
              </a:spcAft>
              <a:buClr>
                <a:schemeClr val="dk1"/>
              </a:buClr>
              <a:buSzPts val="1100"/>
              <a:buFont typeface="Arial"/>
              <a:buNone/>
            </a:pPr>
            <a:r>
              <a:rPr lang="en" sz="1200"/>
              <a:t>GROUP BY 1, 2</a:t>
            </a:r>
            <a:endParaRPr sz="1200"/>
          </a:p>
          <a:p>
            <a:pPr indent="0" lvl="0" marL="0" marR="0" rtl="0" algn="l">
              <a:lnSpc>
                <a:spcPct val="100000"/>
              </a:lnSpc>
              <a:spcBef>
                <a:spcPts val="0"/>
              </a:spcBef>
              <a:spcAft>
                <a:spcPts val="0"/>
              </a:spcAft>
              <a:buClr>
                <a:schemeClr val="dk1"/>
              </a:buClr>
              <a:buSzPts val="1100"/>
              <a:buFont typeface="Arial"/>
              <a:buNone/>
            </a:pPr>
            <a:r>
              <a:rPr lang="en" sz="1200"/>
              <a:t>ORDER BY 3 DESC;</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100"/>
              <a:buFont typeface="Arial"/>
              <a:buNone/>
            </a:pPr>
            <a:r>
              <a:t/>
            </a:r>
            <a:endParaRPr sz="1200"/>
          </a:p>
          <a:p>
            <a:pPr indent="0" lvl="0" marL="0" marR="0" rtl="0" algn="l">
              <a:lnSpc>
                <a:spcPct val="100000"/>
              </a:lnSpc>
              <a:spcBef>
                <a:spcPts val="0"/>
              </a:spcBef>
              <a:spcAft>
                <a:spcPts val="0"/>
              </a:spcAft>
              <a:buClr>
                <a:schemeClr val="dk1"/>
              </a:buClr>
              <a:buSzPts val="1200"/>
              <a:buFont typeface="Arial"/>
              <a:buNone/>
            </a:pPr>
            <a:r>
              <a:t/>
            </a:r>
            <a:endParaRPr sz="1200"/>
          </a:p>
          <a:p>
            <a:pPr indent="0" lvl="0" marL="0" marR="0" rtl="0" algn="l">
              <a:lnSpc>
                <a:spcPct val="100000"/>
              </a:lnSpc>
              <a:spcBef>
                <a:spcPts val="0"/>
              </a:spcBef>
              <a:spcAft>
                <a:spcPts val="0"/>
              </a:spcAft>
              <a:buClr>
                <a:srgbClr val="000000"/>
              </a:buClr>
              <a:buSzPts val="900"/>
              <a:buFont typeface="Arial"/>
              <a:buNone/>
            </a:pPr>
            <a:r>
              <a:t/>
            </a:r>
            <a:endParaRPr b="0" i="0" sz="900" u="none" cap="none" strike="noStrike">
              <a:solidFill>
                <a:srgbClr val="000000"/>
              </a:solidFill>
              <a:latin typeface="Courier New"/>
              <a:ea typeface="Courier New"/>
              <a:cs typeface="Courier New"/>
              <a:sym typeface="Courier New"/>
            </a:endParaRPr>
          </a:p>
        </p:txBody>
      </p:sp>
      <p:sp>
        <p:nvSpPr>
          <p:cNvPr id="339" name="Google Shape;339;p55"/>
          <p:cNvSpPr txBox="1"/>
          <p:nvPr/>
        </p:nvSpPr>
        <p:spPr>
          <a:xfrm>
            <a:off x="177975" y="733025"/>
            <a:ext cx="4920900" cy="1838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below shows that Email campaigns and Facebook advertising are the main drivers of last touches. 35% of last touches are the result of email campaigns and 22% the result of the Facebook retargeting ad.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t/>
            </a:r>
            <a:endParaRPr sz="1200">
              <a:latin typeface="Roboto"/>
              <a:ea typeface="Roboto"/>
              <a:cs typeface="Roboto"/>
              <a:sym typeface="Roboto"/>
            </a:endParaRPr>
          </a:p>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Search is having the smallest impact on last touches. </a:t>
            </a:r>
            <a:endParaRPr b="0" i="0" sz="1200" u="none" cap="none" strike="noStrike">
              <a:solidFill>
                <a:srgbClr val="000000"/>
              </a:solidFill>
              <a:latin typeface="Roboto"/>
              <a:ea typeface="Roboto"/>
              <a:cs typeface="Roboto"/>
              <a:sym typeface="Roboto"/>
            </a:endParaRPr>
          </a:p>
        </p:txBody>
      </p:sp>
      <p:graphicFrame>
        <p:nvGraphicFramePr>
          <p:cNvPr id="340" name="Google Shape;340;p55"/>
          <p:cNvGraphicFramePr/>
          <p:nvPr/>
        </p:nvGraphicFramePr>
        <p:xfrm>
          <a:off x="177975" y="2571725"/>
          <a:ext cx="3000000" cy="3000000"/>
        </p:xfrm>
        <a:graphic>
          <a:graphicData uri="http://schemas.openxmlformats.org/drawingml/2006/table">
            <a:tbl>
              <a:tblPr>
                <a:noFill/>
                <a:tableStyleId>{8146A18D-465E-4BC6-A578-983F5AA7B559}</a:tableStyleId>
              </a:tblPr>
              <a:tblGrid>
                <a:gridCol w="1381900"/>
                <a:gridCol w="1769500"/>
                <a:gridCol w="1769500"/>
              </a:tblGrid>
              <a:tr h="287200">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Campaign</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None/>
                      </a:pPr>
                      <a:r>
                        <a:rPr b="1" lang="en" sz="800">
                          <a:solidFill>
                            <a:srgbClr val="FFFFFF"/>
                          </a:solidFill>
                        </a:rPr>
                        <a:t>Source</a:t>
                      </a:r>
                      <a:endParaRPr b="1" sz="800" u="none" cap="none" strike="noStrike">
                        <a:solidFill>
                          <a:srgbClr val="FFFFFF"/>
                        </a:solidFill>
                      </a:endParaRPr>
                    </a:p>
                  </a:txBody>
                  <a:tcPr marT="91425" marB="91425" marR="91425" marL="91425">
                    <a:solidFill>
                      <a:srgbClr val="204056">
                        <a:alpha val="82350"/>
                      </a:srgbClr>
                    </a:solidFill>
                  </a:tcPr>
                </a:tc>
                <a:tc>
                  <a:txBody>
                    <a:bodyPr>
                      <a:noAutofit/>
                    </a:bodyPr>
                    <a:lstStyle/>
                    <a:p>
                      <a:pPr indent="0" lvl="0" marL="0" marR="0" rtl="0" algn="l">
                        <a:lnSpc>
                          <a:spcPct val="100000"/>
                        </a:lnSpc>
                        <a:spcBef>
                          <a:spcPts val="0"/>
                        </a:spcBef>
                        <a:spcAft>
                          <a:spcPts val="0"/>
                        </a:spcAft>
                        <a:buClr>
                          <a:srgbClr val="000000"/>
                        </a:buClr>
                        <a:buSzPts val="1000"/>
                        <a:buFont typeface="Arial"/>
                        <a:buNone/>
                      </a:pPr>
                      <a:r>
                        <a:rPr b="1" lang="en" sz="800">
                          <a:solidFill>
                            <a:srgbClr val="FFFFFF"/>
                          </a:solidFill>
                        </a:rPr>
                        <a:t>Number of Last Touches</a:t>
                      </a:r>
                      <a:endParaRPr b="1" sz="800" u="none" cap="none" strike="noStrike">
                        <a:solidFill>
                          <a:srgbClr val="FFFFFF"/>
                        </a:solidFill>
                      </a:endParaRPr>
                    </a:p>
                  </a:txBody>
                  <a:tcPr marT="91425" marB="91425" marR="91425" marL="91425">
                    <a:solidFill>
                      <a:srgbClr val="204056">
                        <a:alpha val="82350"/>
                      </a:srgbClr>
                    </a:solidFill>
                  </a:tcPr>
                </a:tc>
              </a:tr>
              <a:tr h="274300">
                <a:tc>
                  <a:txBody>
                    <a:bodyPr>
                      <a:noAutofit/>
                    </a:bodyPr>
                    <a:lstStyle/>
                    <a:p>
                      <a:pPr indent="0" lvl="0" marL="0" marR="0" rtl="0" algn="l">
                        <a:lnSpc>
                          <a:spcPct val="100000"/>
                        </a:lnSpc>
                        <a:spcBef>
                          <a:spcPts val="0"/>
                        </a:spcBef>
                        <a:spcAft>
                          <a:spcPts val="0"/>
                        </a:spcAft>
                        <a:buNone/>
                      </a:pPr>
                      <a:r>
                        <a:rPr lang="en" sz="600"/>
                        <a:t>weekly-newsletter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447</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retargetting-ad</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facebook</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443</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retargetting-campaign</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email</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245</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None/>
                      </a:pPr>
                      <a:r>
                        <a:rPr lang="en" sz="600"/>
                        <a:t>getting-to-know-cool-tshirts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nytimes</a:t>
                      </a:r>
                      <a:endParaRPr sz="600"/>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232</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ten-crazy-cool-tshirts-facts</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buzzfeed</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190</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interview-with-cool-tshirts-founder</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medium</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184</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paid-search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google</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178</a:t>
                      </a:r>
                      <a:endParaRPr sz="600" u="none" cap="none" strike="noStrike"/>
                    </a:p>
                  </a:txBody>
                  <a:tcPr marT="91425" marB="91425" marR="91425" marL="91425"/>
                </a:tc>
              </a:tr>
              <a:tr h="274300">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cool-tshirts-search</a:t>
                      </a:r>
                      <a:endParaRPr sz="600" u="none" cap="none" strike="noStrike"/>
                    </a:p>
                  </a:txBody>
                  <a:tcPr marT="91425" marB="91425" marR="91425" marL="91425"/>
                </a:tc>
                <a:tc>
                  <a:txBody>
                    <a:bodyPr>
                      <a:noAutofit/>
                    </a:bodyPr>
                    <a:lstStyle/>
                    <a:p>
                      <a:pPr indent="0" lvl="0" marL="0" marR="0" rtl="0" algn="l">
                        <a:lnSpc>
                          <a:spcPct val="100000"/>
                        </a:lnSpc>
                        <a:spcBef>
                          <a:spcPts val="0"/>
                        </a:spcBef>
                        <a:spcAft>
                          <a:spcPts val="0"/>
                        </a:spcAft>
                        <a:buNone/>
                      </a:pPr>
                      <a:r>
                        <a:rPr lang="en" sz="600"/>
                        <a:t>google</a:t>
                      </a:r>
                      <a:endParaRPr sz="600"/>
                    </a:p>
                  </a:txBody>
                  <a:tcPr marT="91425" marB="91425" marR="91425" marL="91425"/>
                </a:tc>
                <a:tc>
                  <a:txBody>
                    <a:bodyPr>
                      <a:noAutofit/>
                    </a:bodyPr>
                    <a:lstStyle/>
                    <a:p>
                      <a:pPr indent="0" lvl="0" marL="0" marR="0" rtl="0" algn="l">
                        <a:lnSpc>
                          <a:spcPct val="100000"/>
                        </a:lnSpc>
                        <a:spcBef>
                          <a:spcPts val="0"/>
                        </a:spcBef>
                        <a:spcAft>
                          <a:spcPts val="0"/>
                        </a:spcAft>
                        <a:buClr>
                          <a:srgbClr val="000000"/>
                        </a:buClr>
                        <a:buSzPts val="800"/>
                        <a:buFont typeface="Arial"/>
                        <a:buNone/>
                      </a:pPr>
                      <a:r>
                        <a:rPr lang="en" sz="600"/>
                        <a:t>60</a:t>
                      </a:r>
                      <a:endParaRPr sz="600" u="none" cap="none" strike="noStrike"/>
                    </a:p>
                  </a:txBody>
                  <a:tcPr marT="91425" marB="91425" marR="91425" marL="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4" name="Shape 344"/>
        <p:cNvGrpSpPr/>
        <p:nvPr/>
      </p:nvGrpSpPr>
      <p:grpSpPr>
        <a:xfrm>
          <a:off x="0" y="0"/>
          <a:ext cx="0" cy="0"/>
          <a:chOff x="0" y="0"/>
          <a:chExt cx="0" cy="0"/>
        </a:xfrm>
      </p:grpSpPr>
      <p:sp>
        <p:nvSpPr>
          <p:cNvPr id="345" name="Google Shape;345;p56"/>
          <p:cNvSpPr txBox="1"/>
          <p:nvPr/>
        </p:nvSpPr>
        <p:spPr>
          <a:xfrm>
            <a:off x="311700" y="292625"/>
            <a:ext cx="8520600" cy="4404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1" lang="en" sz="2400">
                <a:solidFill>
                  <a:srgbClr val="295269"/>
                </a:solidFill>
                <a:latin typeface="Roboto"/>
                <a:ea typeface="Roboto"/>
                <a:cs typeface="Roboto"/>
                <a:sym typeface="Roboto"/>
              </a:rPr>
              <a:t>2</a:t>
            </a:r>
            <a:r>
              <a:rPr b="1" i="0" lang="en" sz="2400" u="none" cap="none" strike="noStrike">
                <a:solidFill>
                  <a:srgbClr val="295269"/>
                </a:solidFill>
                <a:latin typeface="Roboto"/>
                <a:ea typeface="Roboto"/>
                <a:cs typeface="Roboto"/>
                <a:sym typeface="Roboto"/>
              </a:rPr>
              <a:t>.</a:t>
            </a:r>
            <a:r>
              <a:rPr b="1" lang="en" sz="2400">
                <a:solidFill>
                  <a:srgbClr val="295269"/>
                </a:solidFill>
                <a:latin typeface="Roboto"/>
                <a:ea typeface="Roboto"/>
                <a:cs typeface="Roboto"/>
                <a:sym typeface="Roboto"/>
              </a:rPr>
              <a:t>3</a:t>
            </a:r>
            <a:r>
              <a:rPr b="1" lang="en" sz="2400">
                <a:solidFill>
                  <a:srgbClr val="295269"/>
                </a:solidFill>
                <a:latin typeface="Roboto"/>
                <a:ea typeface="Roboto"/>
                <a:cs typeface="Roboto"/>
                <a:sym typeface="Roboto"/>
              </a:rPr>
              <a:t> Visitors who Purchased</a:t>
            </a:r>
            <a:endParaRPr b="1" i="0" sz="2400" u="none" cap="none" strike="noStrike">
              <a:solidFill>
                <a:srgbClr val="295269"/>
              </a:solidFill>
              <a:latin typeface="Roboto"/>
              <a:ea typeface="Roboto"/>
              <a:cs typeface="Roboto"/>
              <a:sym typeface="Roboto"/>
            </a:endParaRPr>
          </a:p>
        </p:txBody>
      </p:sp>
      <p:sp>
        <p:nvSpPr>
          <p:cNvPr id="346" name="Google Shape;346;p56"/>
          <p:cNvSpPr txBox="1"/>
          <p:nvPr/>
        </p:nvSpPr>
        <p:spPr>
          <a:xfrm>
            <a:off x="5179100" y="733025"/>
            <a:ext cx="3870900" cy="4368300"/>
          </a:xfrm>
          <a:prstGeom prst="rect">
            <a:avLst/>
          </a:prstGeom>
          <a:solidFill>
            <a:srgbClr val="D9D9D9"/>
          </a:solidFill>
          <a:ln>
            <a:noFill/>
          </a:ln>
        </p:spPr>
        <p:txBody>
          <a:bodyPr anchorCtr="0" anchor="t" bIns="91425" lIns="91425" spcFirstLastPara="1" rIns="91425" wrap="square" tIns="91425">
            <a:noAutofit/>
          </a:bodyPr>
          <a:lstStyle/>
          <a:p>
            <a:pPr indent="0" lvl="0" marL="0" rtl="0">
              <a:spcBef>
                <a:spcPts val="0"/>
              </a:spcBef>
              <a:spcAft>
                <a:spcPts val="0"/>
              </a:spcAft>
              <a:buNone/>
            </a:pPr>
            <a:r>
              <a:rPr lang="en"/>
              <a:t>/*Number of Visitors who Purchased*/</a:t>
            </a:r>
            <a:br>
              <a:rPr lang="en"/>
            </a:br>
            <a:r>
              <a:rPr lang="en"/>
              <a:t>SELECT COUNT(DISTINCT(user_id)) AS 'Customer who Purchased'</a:t>
            </a:r>
            <a:br>
              <a:rPr lang="en"/>
            </a:br>
            <a:r>
              <a:rPr lang="en"/>
              <a:t>FROM page_visits</a:t>
            </a:r>
            <a:br>
              <a:rPr lang="en"/>
            </a:br>
            <a:r>
              <a:rPr lang="en"/>
              <a:t>WHERE page_name = '4 - purchase';</a:t>
            </a:r>
            <a:endParaRPr/>
          </a:p>
        </p:txBody>
      </p:sp>
      <p:sp>
        <p:nvSpPr>
          <p:cNvPr id="347" name="Google Shape;347;p56"/>
          <p:cNvSpPr txBox="1"/>
          <p:nvPr/>
        </p:nvSpPr>
        <p:spPr>
          <a:xfrm>
            <a:off x="177975" y="733025"/>
            <a:ext cx="4920900" cy="1838700"/>
          </a:xfrm>
          <a:prstGeom prst="rect">
            <a:avLst/>
          </a:prstGeom>
          <a:noFill/>
          <a:ln cap="flat" cmpd="sng" w="9525">
            <a:solidFill>
              <a:srgbClr val="B7B7B7"/>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100"/>
              <a:buFont typeface="Arial"/>
              <a:buNone/>
            </a:pPr>
            <a:r>
              <a:rPr lang="en" sz="1200">
                <a:latin typeface="Roboto"/>
                <a:ea typeface="Roboto"/>
                <a:cs typeface="Roboto"/>
                <a:sym typeface="Roboto"/>
              </a:rPr>
              <a:t>The query show indicates that 361 visitors who visited CoolTShirts.com go on to make a purchase. This is 18% of all visitors.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